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58" r:id="rId5"/>
    <p:sldId id="262" r:id="rId6"/>
    <p:sldId id="260" r:id="rId7"/>
    <p:sldId id="261" r:id="rId8"/>
    <p:sldId id="268" r:id="rId9"/>
    <p:sldId id="267" r:id="rId10"/>
    <p:sldId id="265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ya Wolfram" initials="TW" lastIdx="4" clrIdx="0">
    <p:extLst/>
  </p:cmAuthor>
  <p:cmAuthor id="2" name="Tanya Wolfram" initials="TW [2]" lastIdx="1" clrIdx="1">
    <p:extLst/>
  </p:cmAuthor>
  <p:cmAuthor id="3" name="Tanya Wolfram" initials="TW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B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/>
    <p:restoredTop sz="94629"/>
  </p:normalViewPr>
  <p:slideViewPr>
    <p:cSldViewPr snapToGrid="0" snapToObjects="1">
      <p:cViewPr varScale="1">
        <p:scale>
          <a:sx n="103" d="100"/>
          <a:sy n="103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Changes in NC Branches from 2009 -2015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6B8C3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191-4D22-BD9D-F540C980BB1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191-4D22-BD9D-F540C980BB1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191-4D22-BD9D-F540C980BB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NC</c:v>
                </c:pt>
                <c:pt idx="1">
                  <c:v>NC Urban</c:v>
                </c:pt>
                <c:pt idx="2">
                  <c:v>NC Rural</c:v>
                </c:pt>
              </c:strCache>
            </c:strRef>
          </c:cat>
          <c:val>
            <c:numRef>
              <c:f>Sheet1!$B$1:$B$3</c:f>
              <c:numCache>
                <c:formatCode>0.0%</c:formatCode>
                <c:ptCount val="3"/>
                <c:pt idx="0">
                  <c:v>-0.10100000000000001</c:v>
                </c:pt>
                <c:pt idx="1">
                  <c:v>-6.4000000000000001E-2</c:v>
                </c:pt>
                <c:pt idx="2">
                  <c:v>-0.14699999999999999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91-4D22-BD9D-F540C980BB1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90870424"/>
        <c:axId val="390869768"/>
      </c:barChart>
      <c:catAx>
        <c:axId val="39087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0869768"/>
        <c:crosses val="autoZero"/>
        <c:auto val="1"/>
        <c:lblAlgn val="ctr"/>
        <c:lblOffset val="100"/>
        <c:noMultiLvlLbl val="0"/>
      </c:catAx>
      <c:valAx>
        <c:axId val="3908697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9087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lang="en-US" sz="1800" baseline="0">
                <a:latin typeface="Arial" panose="020B0604020202020204" pitchFamily="34" charset="0"/>
                <a:cs typeface="Arial" panose="020B0604020202020204" pitchFamily="34" charset="0"/>
              </a:rPr>
              <a:t> Openings and Closings by Census Tract Income Levels 2006-2016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418079096045199"/>
          <c:y val="2.4742262685334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6B8C3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Sheet1!$A$6:$A$9</c:f>
              <c:strCache>
                <c:ptCount val="4"/>
                <c:pt idx="0">
                  <c:v>Upper Income</c:v>
                </c:pt>
                <c:pt idx="1">
                  <c:v>Middle Income</c:v>
                </c:pt>
                <c:pt idx="2">
                  <c:v>Moderate Income</c:v>
                </c:pt>
                <c:pt idx="3">
                  <c:v>Low Income</c:v>
                </c:pt>
              </c:strCache>
            </c:strRef>
          </c:cat>
          <c:val>
            <c:numRef>
              <c:f>Sheet1!$B$6:$B$9</c:f>
              <c:numCache>
                <c:formatCode>0.0%</c:formatCode>
                <c:ptCount val="4"/>
                <c:pt idx="0">
                  <c:v>2.9499999999999998E-2</c:v>
                </c:pt>
                <c:pt idx="1">
                  <c:v>-5.3100000000000001E-2</c:v>
                </c:pt>
                <c:pt idx="2">
                  <c:v>-7.8399999999999997E-2</c:v>
                </c:pt>
                <c:pt idx="3">
                  <c:v>-7.5200000000000003E-2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5-4A3D-A445-69B4D8741D7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92280952"/>
        <c:axId val="392280296"/>
      </c:barChart>
      <c:catAx>
        <c:axId val="39228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2280296"/>
        <c:crosses val="autoZero"/>
        <c:auto val="1"/>
        <c:lblAlgn val="ctr"/>
        <c:lblOffset val="100"/>
        <c:noMultiLvlLbl val="0"/>
      </c:catAx>
      <c:valAx>
        <c:axId val="3922802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92280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6495F-8A03-4248-824E-EB6DF1C745CC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A481A-E1FB-2344-8A41-69D218A8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67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EE1F-C390-C64C-9A10-C7FEEDF416F6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D05B4-5618-1348-B268-6C9933CB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9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05B4-5618-1348-B268-6C9933CBF2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05B4-5618-1348-B268-6C9933CBF2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05B4-5618-1348-B268-6C9933CBF2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05B4-5618-1348-B268-6C9933CBF2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6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D05B4-5618-1348-B268-6C9933CBF2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0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6B8C3"/>
          </a:solidFill>
          <a:ln>
            <a:solidFill>
              <a:srgbClr val="06B8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66682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21" y="3859672"/>
            <a:ext cx="2437025" cy="22363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" y="0"/>
            <a:ext cx="3443844" cy="986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" y="0"/>
            <a:ext cx="3443844" cy="986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123836"/>
            <a:ext cx="2960902" cy="4601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828" y="864108"/>
            <a:ext cx="8099212" cy="5120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48582" cy="9876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" y="0"/>
            <a:ext cx="3443844" cy="986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" y="0"/>
            <a:ext cx="3443844" cy="986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" y="0"/>
            <a:ext cx="3443844" cy="986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" y="0"/>
            <a:ext cx="3443844" cy="986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78" y="1007826"/>
            <a:ext cx="10883348" cy="523394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" y="0"/>
            <a:ext cx="3443844" cy="986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48582" cy="9876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" y="0"/>
            <a:ext cx="3443844" cy="9863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487679" cy="5330952"/>
          </a:xfrm>
          <a:prstGeom prst="rect">
            <a:avLst/>
          </a:prstGeom>
          <a:solidFill>
            <a:srgbClr val="06B8C3"/>
          </a:solidFill>
          <a:ln>
            <a:solidFill>
              <a:srgbClr val="06B8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615" y="1123836"/>
            <a:ext cx="2276921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7908" y="864108"/>
            <a:ext cx="8099212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06B8C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Last Bank in Town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Future of Banking in Rural North Carolina</a:t>
            </a:r>
          </a:p>
          <a:p>
            <a:r>
              <a:rPr lang="en-US" dirty="0"/>
              <a:t>February 16, 2017</a:t>
            </a:r>
          </a:p>
        </p:txBody>
      </p:sp>
    </p:spTree>
    <p:extLst>
      <p:ext uri="{BB962C8B-B14F-4D97-AF65-F5344CB8AC3E}">
        <p14:creationId xmlns:p14="http://schemas.microsoft.com/office/powerpoint/2010/main" val="35801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Unions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595 credit union branches throughout North Carolina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least one credit union branch in every NC county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Federal Credit Union Act – allows a multiple common bond federal credit union to include “underserved areas” in its field of membership without regard to location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community, neighborhood, or rural district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Designated an “investment area” by CDFI Fund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Underserved by other depository institutions</a:t>
            </a:r>
          </a:p>
        </p:txBody>
      </p:sp>
    </p:spTree>
    <p:extLst>
      <p:ext uri="{BB962C8B-B14F-4D97-AF65-F5344CB8AC3E}">
        <p14:creationId xmlns:p14="http://schemas.microsoft.com/office/powerpoint/2010/main" val="88861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542" y="1515650"/>
            <a:ext cx="10235268" cy="3971284"/>
          </a:xfrm>
        </p:spPr>
      </p:pic>
      <p:sp>
        <p:nvSpPr>
          <p:cNvPr id="4" name="TextBox 3"/>
          <p:cNvSpPr txBox="1"/>
          <p:nvPr/>
        </p:nvSpPr>
        <p:spPr>
          <a:xfrm>
            <a:off x="1045055" y="5510515"/>
            <a:ext cx="710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CFPB has identified 29 NC counties as rural and underserved</a:t>
            </a:r>
          </a:p>
        </p:txBody>
      </p:sp>
    </p:spTree>
    <p:extLst>
      <p:ext uri="{BB962C8B-B14F-4D97-AF65-F5344CB8AC3E}">
        <p14:creationId xmlns:p14="http://schemas.microsoft.com/office/powerpoint/2010/main" val="137422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123836"/>
            <a:ext cx="3370336" cy="4601183"/>
          </a:xfrm>
        </p:spPr>
        <p:txBody>
          <a:bodyPr>
            <a:normAutofit/>
          </a:bodyPr>
          <a:lstStyle/>
          <a:p>
            <a:r>
              <a:rPr lang="en-US" sz="3200" dirty="0"/>
              <a:t>Recommendations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016" y="1123836"/>
            <a:ext cx="7940388" cy="512064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interagency cooperation and sharing of data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emphasis on community impact at the branch level when considering a closing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9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40438A2-99C1-45FC-B976-7074C5748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41159"/>
              </p:ext>
            </p:extLst>
          </p:nvPr>
        </p:nvGraphicFramePr>
        <p:xfrm>
          <a:off x="706438" y="1008063"/>
          <a:ext cx="10882312" cy="523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7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689A045-ECD6-4250-B1A5-D980182E0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934341"/>
              </p:ext>
            </p:extLst>
          </p:nvPr>
        </p:nvGraphicFramePr>
        <p:xfrm>
          <a:off x="656334" y="1089201"/>
          <a:ext cx="10882312" cy="523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39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mography.cpc.unc.edu/wp-content/uploads/2015/12/Projected-population-growth-will-be-uneven-across-the-Carolin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0341"/>
            <a:ext cx="8185894" cy="61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8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Cash and credit deserts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Decline in business lending – 8% decline for several years after closing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Vacant building – blight and diminished community confidence</a:t>
            </a:r>
          </a:p>
        </p:txBody>
      </p:sp>
    </p:spTree>
    <p:extLst>
      <p:ext uri="{BB962C8B-B14F-4D97-AF65-F5344CB8AC3E}">
        <p14:creationId xmlns:p14="http://schemas.microsoft.com/office/powerpoint/2010/main" val="186284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NC Counties at Risk of Becoming Banking Deserts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406924"/>
              </p:ext>
            </p:extLst>
          </p:nvPr>
        </p:nvGraphicFramePr>
        <p:xfrm>
          <a:off x="3594970" y="925054"/>
          <a:ext cx="8054235" cy="5550788"/>
        </p:xfrm>
        <a:graphic>
          <a:graphicData uri="http://schemas.openxmlformats.org/drawingml/2006/table">
            <a:tbl>
              <a:tblPr firstRow="1" firstCol="1" bandRow="1"/>
              <a:tblGrid>
                <a:gridCol w="1565753">
                  <a:extLst>
                    <a:ext uri="{9D8B030D-6E8A-4147-A177-3AD203B41FA5}">
                      <a16:colId xmlns:a16="http://schemas.microsoft.com/office/drawing/2014/main" val="3354516378"/>
                    </a:ext>
                  </a:extLst>
                </a:gridCol>
                <a:gridCol w="1058718">
                  <a:extLst>
                    <a:ext uri="{9D8B030D-6E8A-4147-A177-3AD203B41FA5}">
                      <a16:colId xmlns:a16="http://schemas.microsoft.com/office/drawing/2014/main" val="2691383627"/>
                    </a:ext>
                  </a:extLst>
                </a:gridCol>
                <a:gridCol w="5429764">
                  <a:extLst>
                    <a:ext uri="{9D8B030D-6E8A-4147-A177-3AD203B41FA5}">
                      <a16:colId xmlns:a16="http://schemas.microsoft.com/office/drawing/2014/main" val="3718836693"/>
                    </a:ext>
                  </a:extLst>
                </a:gridCol>
              </a:tblGrid>
              <a:tr h="561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Branches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Factors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926817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Northampton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average deposits, low median HH income, recent branch closures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449158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Tyrrell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average deposits, low median HH income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46648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Gates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average deposits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88255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Warren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median HH income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564563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Caswell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average deposits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771716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average deposits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618341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Bertie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median HH income, recent branch closures, national bank with low deposits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72387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Washington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average deposits, low median HH income, recent branch closures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14384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median HH income, recent branch closures, national bank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40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63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NC Counties at Risk for Branch Closings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629764"/>
              </p:ext>
            </p:extLst>
          </p:nvPr>
        </p:nvGraphicFramePr>
        <p:xfrm>
          <a:off x="3538330" y="1292087"/>
          <a:ext cx="8130209" cy="4840358"/>
        </p:xfrm>
        <a:graphic>
          <a:graphicData uri="http://schemas.openxmlformats.org/drawingml/2006/table">
            <a:tbl>
              <a:tblPr firstRow="1" firstCol="1" bandRow="1"/>
              <a:tblGrid>
                <a:gridCol w="1449416">
                  <a:extLst>
                    <a:ext uri="{9D8B030D-6E8A-4147-A177-3AD203B41FA5}">
                      <a16:colId xmlns:a16="http://schemas.microsoft.com/office/drawing/2014/main" val="3160570874"/>
                    </a:ext>
                  </a:extLst>
                </a:gridCol>
                <a:gridCol w="1203865">
                  <a:extLst>
                    <a:ext uri="{9D8B030D-6E8A-4147-A177-3AD203B41FA5}">
                      <a16:colId xmlns:a16="http://schemas.microsoft.com/office/drawing/2014/main" val="789240319"/>
                    </a:ext>
                  </a:extLst>
                </a:gridCol>
                <a:gridCol w="5476928">
                  <a:extLst>
                    <a:ext uri="{9D8B030D-6E8A-4147-A177-3AD203B41FA5}">
                      <a16:colId xmlns:a16="http://schemas.microsoft.com/office/drawing/2014/main" val="2130935963"/>
                    </a:ext>
                  </a:extLst>
                </a:gridCol>
              </a:tblGrid>
              <a:tr h="6612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Branches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Factors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81431"/>
                  </a:ext>
                </a:extLst>
              </a:tr>
              <a:tr h="5970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Richmond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average deposits, low median HH income, recent branch closures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860222"/>
                  </a:ext>
                </a:extLst>
              </a:tr>
              <a:tr h="5970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Edgecombe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average deposits, low median HH income, recent branch closures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01052"/>
                  </a:ext>
                </a:extLst>
              </a:tr>
              <a:tr h="5970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Bladen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average deposits, low median HH income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75505"/>
                  </a:ext>
                </a:extLst>
              </a:tr>
              <a:tr h="5970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Montgomery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average deposits, recent branch closures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35114"/>
                  </a:ext>
                </a:extLst>
              </a:tr>
              <a:tr h="5970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Stokes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average deposits, population loss, recent branch closures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162032"/>
                  </a:ext>
                </a:extLst>
              </a:tr>
              <a:tr h="5970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Columbus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median HH income, recent branch closures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431423"/>
                  </a:ext>
                </a:extLst>
              </a:tr>
              <a:tr h="5970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Halifax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B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loss, low average deposits, low median HH income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692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60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/ </a:t>
            </a:r>
            <a:r>
              <a:rPr lang="en-US" dirty="0" err="1"/>
              <a:t>FinTech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Migration to online and mobile banking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Greater competition, increased efficiency, faster payments, innovation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But, limitations in the role of technology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Tend to be thin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 of consumer protections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Rural areas have less access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Complement not replace bank branches</a:t>
            </a:r>
          </a:p>
        </p:txBody>
      </p:sp>
    </p:spTree>
    <p:extLst>
      <p:ext uri="{BB962C8B-B14F-4D97-AF65-F5344CB8AC3E}">
        <p14:creationId xmlns:p14="http://schemas.microsoft.com/office/powerpoint/2010/main" val="246126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New York State Banking Development District (BDD)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Encourage the establishment of bank branches in areas across NY state where there is demonstrated need for banking services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Banks apply with local government for designation of a BDD area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of NY deposits $10 million in subsidized deposits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 deposit is 4 years – no limitation on renewal requests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also request that the State Comptroller deposit non-subsidized, market rate deposits in the amount of $25 million for 5 years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42 approved BDDs, the majority in urban areas – 6 in rural areas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Opportunity for a similar program in NC designed to support rural branches?</a:t>
            </a:r>
          </a:p>
        </p:txBody>
      </p:sp>
    </p:spTree>
    <p:extLst>
      <p:ext uri="{BB962C8B-B14F-4D97-AF65-F5344CB8AC3E}">
        <p14:creationId xmlns:p14="http://schemas.microsoft.com/office/powerpoint/2010/main" val="22275727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2903</TotalTime>
  <Words>558</Words>
  <Application>Microsoft Office PowerPoint</Application>
  <PresentationFormat>Widescreen</PresentationFormat>
  <Paragraphs>97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Wingdings 2</vt:lpstr>
      <vt:lpstr>Frame</vt:lpstr>
      <vt:lpstr>The Last Bank in Town</vt:lpstr>
      <vt:lpstr>PowerPoint Presentation</vt:lpstr>
      <vt:lpstr>PowerPoint Presentation</vt:lpstr>
      <vt:lpstr>PowerPoint Presentation</vt:lpstr>
      <vt:lpstr>Impacts</vt:lpstr>
      <vt:lpstr>NC Counties at Risk of Becoming Banking Deserts</vt:lpstr>
      <vt:lpstr>NC Counties at Risk for Branch Closings</vt:lpstr>
      <vt:lpstr>Technology / FinTech</vt:lpstr>
      <vt:lpstr>New York State Banking Development District (BDD)</vt:lpstr>
      <vt:lpstr>Credit Unions</vt:lpstr>
      <vt:lpstr>PowerPoint Presentation</vt:lpstr>
      <vt:lpstr>Recommendations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Reinvestment Partners</dc:title>
  <dc:creator>Tanya Wolfram</dc:creator>
  <cp:lastModifiedBy>Tanya Wolfram</cp:lastModifiedBy>
  <cp:revision>93</cp:revision>
  <cp:lastPrinted>2016-05-24T14:10:57Z</cp:lastPrinted>
  <dcterms:created xsi:type="dcterms:W3CDTF">2016-05-16T17:05:55Z</dcterms:created>
  <dcterms:modified xsi:type="dcterms:W3CDTF">2017-02-20T16:19:47Z</dcterms:modified>
</cp:coreProperties>
</file>