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0" r:id="rId4"/>
    <p:sldId id="261" r:id="rId5"/>
    <p:sldId id="259" r:id="rId6"/>
    <p:sldId id="263" r:id="rId7"/>
    <p:sldId id="264" r:id="rId8"/>
    <p:sldId id="279" r:id="rId9"/>
    <p:sldId id="275" r:id="rId10"/>
    <p:sldId id="281" r:id="rId11"/>
    <p:sldId id="266" r:id="rId12"/>
    <p:sldId id="265" r:id="rId13"/>
    <p:sldId id="271" r:id="rId14"/>
    <p:sldId id="272" r:id="rId15"/>
    <p:sldId id="273" r:id="rId16"/>
    <p:sldId id="274" r:id="rId17"/>
    <p:sldId id="276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 Lyons" initials="GL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3F"/>
    <a:srgbClr val="0C3B53"/>
    <a:srgbClr val="BDA2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96" autoAdjust="0"/>
    <p:restoredTop sz="94586" autoAdjust="0"/>
  </p:normalViewPr>
  <p:slideViewPr>
    <p:cSldViewPr snapToGrid="0" snapToObjects="1">
      <p:cViewPr varScale="1">
        <p:scale>
          <a:sx n="97" d="100"/>
          <a:sy n="97" d="100"/>
        </p:scale>
        <p:origin x="7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8EEC9-5FAF-4F75-B379-A1BC6E5D55B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D96D8-E000-497B-A126-8D5C32CD8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61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D96D8-E000-497B-A126-8D5C32CD8D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79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D3DB2F-5698-4BE7-8217-DA302D36A5BF}" type="datetime1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AD88F-6F2D-C145-954F-5D193C149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2DED3-8E03-4866-B32C-C92438BE2392}" type="datetime1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AD88F-6F2D-C145-954F-5D193C149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89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79BB7A-C536-4E03-A054-4B9312884779}" type="datetime1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AD88F-6F2D-C145-954F-5D193C149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3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EA7421-9269-4211-98D4-EAF67CC1ACC4}" type="datetime1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AD88F-6F2D-C145-954F-5D193C149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032DFB-EAD3-4282-974E-E843786547DA}" type="datetime1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AD88F-6F2D-C145-954F-5D193C149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4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A250E5-708D-45F5-8A56-F01981B2892A}" type="datetime1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AD88F-6F2D-C145-954F-5D193C149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082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CAA111-7AD9-48A1-BFD2-C3F71F0A76A4}" type="datetime1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AD88F-6F2D-C145-954F-5D193C149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9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34CA85-AFA1-4B59-B3D9-626836E4EA1D}" type="datetime1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AD88F-6F2D-C145-954F-5D193C149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1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737A33-B87A-4F5B-927B-7180C1786BDA}" type="datetime1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454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B86D80-727D-4B8F-AEDA-B1AA0AB493F0}" type="datetime1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AD88F-6F2D-C145-954F-5D193C149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0C8985A-300A-4EBE-9E2E-2D352FE1CE10}" type="datetime1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AD88F-6F2D-C145-954F-5D193C149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65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AD88F-6F2D-C145-954F-5D193C1498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75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52893" y="3226839"/>
            <a:ext cx="14382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Keith Ernst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34373" y="4486188"/>
            <a:ext cx="327525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Future of Banking in 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Rural North Carolina</a:t>
            </a:r>
          </a:p>
          <a:p>
            <a:pPr algn="ctr"/>
            <a:endParaRPr lang="en-US" sz="2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February 15, 2017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Raleigh, NC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7424" y="1638212"/>
            <a:ext cx="81291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Recent Changes in Bank Branch Prevalence and Current Household Reliance</a:t>
            </a:r>
          </a:p>
        </p:txBody>
      </p:sp>
    </p:spTree>
    <p:extLst>
      <p:ext uri="{BB962C8B-B14F-4D97-AF65-F5344CB8AC3E}">
        <p14:creationId xmlns:p14="http://schemas.microsoft.com/office/powerpoint/2010/main" val="3274429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Consumer Reliance on Branches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10</a:t>
            </a:fld>
            <a:endParaRPr lang="en-US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4" y="840580"/>
            <a:ext cx="8020049" cy="5012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9448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Georgia" panose="02040502050405020303" pitchFamily="18" charset="0"/>
                <a:cs typeface="Helvetica" panose="020B0604020202020204" pitchFamily="34" charset="0"/>
              </a:rPr>
              <a:t>Account Access: North Carolina (% </a:t>
            </a:r>
            <a:r>
              <a:rPr lang="en-US" sz="2800" b="1" dirty="0" err="1">
                <a:latin typeface="Georgia" panose="02040502050405020303" pitchFamily="18" charset="0"/>
                <a:cs typeface="Helvetica" panose="020B0604020202020204" pitchFamily="34" charset="0"/>
              </a:rPr>
              <a:t>Hhd</a:t>
            </a:r>
            <a:r>
              <a:rPr lang="en-US" sz="2800" b="1" dirty="0">
                <a:latin typeface="Georgia" panose="02040502050405020303" pitchFamily="18" charset="0"/>
                <a:cs typeface="Helvetica" panose="020B0604020202020204" pitchFamily="34" charset="0"/>
              </a:rPr>
              <a:t>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004"/>
            <a:ext cx="9144000" cy="5083196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56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Georgia" panose="02040502050405020303" pitchFamily="18" charset="0"/>
                <a:cs typeface="Helvetica" panose="020B0604020202020204" pitchFamily="34" charset="0"/>
              </a:rPr>
              <a:t>Primary Account Access: N.C. (% </a:t>
            </a:r>
            <a:r>
              <a:rPr lang="en-US" sz="2800" b="1" dirty="0" err="1">
                <a:latin typeface="Georgia" panose="02040502050405020303" pitchFamily="18" charset="0"/>
                <a:cs typeface="Helvetica" panose="020B0604020202020204" pitchFamily="34" charset="0"/>
              </a:rPr>
              <a:t>Hhd</a:t>
            </a:r>
            <a:r>
              <a:rPr lang="en-US" sz="2800" b="1" dirty="0">
                <a:latin typeface="Georgia" panose="02040502050405020303" pitchFamily="18" charset="0"/>
                <a:cs typeface="Helvetica" panose="020B0604020202020204" pitchFamily="34" charset="0"/>
              </a:rPr>
              <a:t>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004"/>
            <a:ext cx="9144000" cy="5083196"/>
          </a:xfrm>
          <a:prstGeom prst="rect">
            <a:avLst/>
          </a:prstGeom>
        </p:spPr>
      </p:pic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12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N.C. “Branch Primary” Households by Income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004"/>
            <a:ext cx="9144000" cy="5083196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347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N.C. “Branch Primary” Households by Race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" y="792004"/>
            <a:ext cx="9144000" cy="5083196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46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N.C. “Branch Primary” Households by Education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004"/>
            <a:ext cx="9144000" cy="5083196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953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N.C. “Branch Primary” Households by Age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004"/>
            <a:ext cx="9144000" cy="5083196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096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Select Research into Effects of Branches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5296" y="963827"/>
            <a:ext cx="8931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C3B53"/>
              </a:buClr>
            </a:pPr>
            <a:endParaRPr lang="en-US" sz="2000" dirty="0"/>
          </a:p>
          <a:p>
            <a:pPr>
              <a:buClr>
                <a:srgbClr val="0C3B53"/>
              </a:buClr>
            </a:pP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17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03676" y="816762"/>
            <a:ext cx="8931788" cy="7817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r>
              <a:rPr lang="en-US" dirty="0"/>
              <a:t>From 2008-2015, ‘community banks have proportionately opened more offices and closed fewer offices than </a:t>
            </a:r>
            <a:r>
              <a:rPr lang="en-US" dirty="0" err="1"/>
              <a:t>noncommunity</a:t>
            </a:r>
            <a:r>
              <a:rPr lang="en-US" dirty="0"/>
              <a:t> banks’ but total community bank offices experienced a greater decline due to merger, failure, and other activity.  (</a:t>
            </a:r>
            <a:r>
              <a:rPr lang="en-US" dirty="0" err="1"/>
              <a:t>Breitenstein</a:t>
            </a:r>
            <a:r>
              <a:rPr lang="en-US" dirty="0"/>
              <a:t> and McGee 2015)</a:t>
            </a:r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r>
              <a:rPr lang="en-US" dirty="0"/>
              <a:t>While average distance between small businesses and their financial service suppliers has increased, most relationships remain local with a median distance of five miles as of 2003. (Brevoort and </a:t>
            </a:r>
            <a:r>
              <a:rPr lang="en-US" dirty="0" err="1"/>
              <a:t>Wolken</a:t>
            </a:r>
            <a:r>
              <a:rPr lang="en-US" dirty="0"/>
              <a:t> 2008)</a:t>
            </a:r>
          </a:p>
          <a:p>
            <a:pPr>
              <a:buClr>
                <a:srgbClr val="0C3B53"/>
              </a:buClr>
            </a:pPr>
            <a:endParaRPr lang="en-US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r>
              <a:rPr lang="en-US" dirty="0"/>
              <a:t>Greater distance contributes to greater loan defaults in small business loans, suggesting that distance interferes with information gathering and monitoring. (DeYoung, </a:t>
            </a:r>
            <a:r>
              <a:rPr lang="en-US" dirty="0" err="1"/>
              <a:t>Glennon</a:t>
            </a:r>
            <a:r>
              <a:rPr lang="en-US" dirty="0"/>
              <a:t>, </a:t>
            </a:r>
            <a:r>
              <a:rPr lang="en-US" dirty="0" err="1"/>
              <a:t>Nigro</a:t>
            </a:r>
            <a:r>
              <a:rPr lang="en-US" dirty="0"/>
              <a:t> 2006)</a:t>
            </a:r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r>
              <a:rPr lang="en-US" dirty="0"/>
              <a:t>Proximity to physical branch locations enhances creditworthy LMI borrowers’ ability to obtain loans, and is associated with lower default rates. (</a:t>
            </a:r>
            <a:r>
              <a:rPr lang="en-US" dirty="0" err="1"/>
              <a:t>Ergungor</a:t>
            </a:r>
            <a:r>
              <a:rPr lang="en-US" dirty="0"/>
              <a:t> and Moulton 2012)</a:t>
            </a:r>
          </a:p>
          <a:p>
            <a:pPr>
              <a:buClr>
                <a:srgbClr val="0C3B53"/>
              </a:buClr>
            </a:pPr>
            <a:endParaRPr lang="en-US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r>
              <a:rPr lang="en-US" dirty="0"/>
              <a:t>Communities with branches see consumers access credit at younger ages, increased account ownership, and achieve better long-run financial health. (Brown, Cookson, </a:t>
            </a:r>
            <a:r>
              <a:rPr lang="en-US" dirty="0" err="1"/>
              <a:t>Heimer</a:t>
            </a:r>
            <a:r>
              <a:rPr lang="en-US" dirty="0"/>
              <a:t> 2016)</a:t>
            </a:r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sz="2000" dirty="0"/>
          </a:p>
          <a:p>
            <a:pPr>
              <a:buClr>
                <a:srgbClr val="0C3B53"/>
              </a:buClr>
            </a:pPr>
            <a:endParaRPr lang="en-US" sz="2000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61817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Overview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5296" y="963827"/>
            <a:ext cx="893178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C3B53"/>
              </a:buClr>
            </a:pPr>
            <a:endParaRPr lang="en-US" sz="2000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While still high by historical standards, the number of bank branches has been declining over the past five years</a:t>
            </a:r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sz="2000" dirty="0"/>
          </a:p>
          <a:p>
            <a:pPr>
              <a:buClr>
                <a:srgbClr val="0C3B53"/>
              </a:buClr>
            </a:pPr>
            <a:endParaRPr lang="en-US" sz="2000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These changes have been more pronounced in North Carolina and more still in non-metropolitan areas within North Carolina</a:t>
            </a:r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sz="2000" dirty="0"/>
          </a:p>
          <a:p>
            <a:pPr>
              <a:buClr>
                <a:srgbClr val="0C3B53"/>
              </a:buClr>
            </a:pPr>
            <a:endParaRPr lang="en-US" sz="2000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Clr>
                <a:srgbClr val="0C3B53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Even as digital banking grows, a substantial share of consumers continue to rely primarily on bank branches for account access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33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Long Term U.S. Branch Trends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26" y="881716"/>
            <a:ext cx="6867524" cy="4865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613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Recent Changes by Community Bank Status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992118"/>
            <a:ext cx="7486650" cy="4883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495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Annual Net Change in Bank Branches (%)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5</a:t>
            </a:fld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004"/>
            <a:ext cx="9144000" cy="508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665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U.S. Branch Annual Changes (Count)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6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004"/>
            <a:ext cx="9144000" cy="508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8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North Carolina Branch Annual Changes (Count)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7</a:t>
            </a:fld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" y="792004"/>
            <a:ext cx="9144000" cy="508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05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Net Changes in Branches (%), 2010 - 2015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8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" y="792004"/>
            <a:ext cx="9144000" cy="508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678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676" y="5875200"/>
            <a:ext cx="8933408" cy="45720"/>
          </a:xfrm>
          <a:prstGeom prst="rect">
            <a:avLst/>
          </a:prstGeom>
          <a:solidFill>
            <a:srgbClr val="BDA2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912" y="6065280"/>
            <a:ext cx="1642172" cy="7084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17125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40403F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Location of Branch Changes, 2011 - 2015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296" y="721893"/>
            <a:ext cx="8933408" cy="9144"/>
          </a:xfrm>
          <a:prstGeom prst="rect">
            <a:avLst/>
          </a:prstGeom>
          <a:solidFill>
            <a:srgbClr val="BDA2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91" y="1307564"/>
            <a:ext cx="8949218" cy="4567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1FAD88F-6F2D-C145-954F-5D193C1498C6}" type="slidenum">
              <a:rPr lang="en-US" smtClean="0"/>
              <a:pPr algn="l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32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9691</TotalTime>
  <Words>400</Words>
  <Application>Microsoft Office PowerPoint</Application>
  <PresentationFormat>On-screen Show (4:3)</PresentationFormat>
  <Paragraphs>66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Georgia</vt:lpstr>
      <vt:lpstr>Helvetica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FDIC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Tanya Wolfram</cp:lastModifiedBy>
  <cp:revision>110</cp:revision>
  <cp:lastPrinted>2016-09-16T15:23:15Z</cp:lastPrinted>
  <dcterms:created xsi:type="dcterms:W3CDTF">2012-05-30T16:15:48Z</dcterms:created>
  <dcterms:modified xsi:type="dcterms:W3CDTF">2017-02-13T19:55:02Z</dcterms:modified>
</cp:coreProperties>
</file>