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63" r:id="rId2"/>
    <p:sldId id="270" r:id="rId3"/>
    <p:sldId id="269" r:id="rId4"/>
    <p:sldId id="268" r:id="rId5"/>
    <p:sldId id="271" r:id="rId6"/>
    <p:sldId id="272" r:id="rId7"/>
    <p:sldId id="257" r:id="rId8"/>
    <p:sldId id="258" r:id="rId9"/>
    <p:sldId id="262" r:id="rId10"/>
    <p:sldId id="264" r:id="rId11"/>
    <p:sldId id="265" r:id="rId12"/>
    <p:sldId id="256" r:id="rId13"/>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a Boyd" initials="AB" lastIdx="1" clrIdx="0">
    <p:extLst>
      <p:ext uri="{19B8F6BF-5375-455C-9EA6-DF929625EA0E}">
        <p15:presenceInfo xmlns:p15="http://schemas.microsoft.com/office/powerpoint/2012/main" userId="S-1-5-21-1636582319-1257376048-3974947499-228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72957" autoAdjust="0"/>
  </p:normalViewPr>
  <p:slideViewPr>
    <p:cSldViewPr snapToGrid="0">
      <p:cViewPr varScale="1">
        <p:scale>
          <a:sx n="75" d="100"/>
          <a:sy n="75" d="100"/>
        </p:scale>
        <p:origin x="74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440" tIns="45720" rIns="91440" bIns="45720" rtlCol="0"/>
          <a:lstStyle>
            <a:lvl1pPr algn="r">
              <a:defRPr sz="1200"/>
            </a:lvl1pPr>
          </a:lstStyle>
          <a:p>
            <a:fld id="{DE4DD5D7-3840-41F7-8D3B-61DAF2921652}" type="datetimeFigureOut">
              <a:rPr lang="en-US" smtClean="0"/>
              <a:t>2/15/2017</a:t>
            </a:fld>
            <a:endParaRPr lang="en-US"/>
          </a:p>
        </p:txBody>
      </p:sp>
      <p:sp>
        <p:nvSpPr>
          <p:cNvPr id="4" name="Slide Image Placeholder 3"/>
          <p:cNvSpPr>
            <a:spLocks noGrp="1" noRot="1" noChangeAspect="1"/>
          </p:cNvSpPr>
          <p:nvPr>
            <p:ph type="sldImg" idx="2"/>
          </p:nvPr>
        </p:nvSpPr>
        <p:spPr>
          <a:xfrm>
            <a:off x="706438" y="1160463"/>
            <a:ext cx="5572125" cy="31337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8500" y="4467225"/>
            <a:ext cx="5588000" cy="365601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8563"/>
            <a:ext cx="3027363" cy="4651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56050" y="8818563"/>
            <a:ext cx="3027363" cy="465137"/>
          </a:xfrm>
          <a:prstGeom prst="rect">
            <a:avLst/>
          </a:prstGeom>
        </p:spPr>
        <p:txBody>
          <a:bodyPr vert="horz" lIns="91440" tIns="45720" rIns="91440" bIns="45720" rtlCol="0" anchor="b"/>
          <a:lstStyle>
            <a:lvl1pPr algn="r">
              <a:defRPr sz="1200"/>
            </a:lvl1pPr>
          </a:lstStyle>
          <a:p>
            <a:fld id="{E0534AEF-AEA2-4240-8EDF-382D0C98D401}" type="slidenum">
              <a:rPr lang="en-US" smtClean="0"/>
              <a:t>‹#›</a:t>
            </a:fld>
            <a:endParaRPr lang="en-US"/>
          </a:p>
        </p:txBody>
      </p:sp>
    </p:spTree>
    <p:extLst>
      <p:ext uri="{BB962C8B-B14F-4D97-AF65-F5344CB8AC3E}">
        <p14:creationId xmlns:p14="http://schemas.microsoft.com/office/powerpoint/2010/main" val="2002008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534AEF-AEA2-4240-8EDF-382D0C98D401}" type="slidenum">
              <a:rPr lang="en-US" smtClean="0"/>
              <a:t>2</a:t>
            </a:fld>
            <a:endParaRPr lang="en-US"/>
          </a:p>
        </p:txBody>
      </p:sp>
    </p:spTree>
    <p:extLst>
      <p:ext uri="{BB962C8B-B14F-4D97-AF65-F5344CB8AC3E}">
        <p14:creationId xmlns:p14="http://schemas.microsoft.com/office/powerpoint/2010/main" val="3542054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it comes to mobile banking, the supply of services also appears to differ. When asked whether mobile banking was offered by their financial institution, 65 percent of respondents in non-metro areas said yes, compared to 75 percent in metro areas (figure B). A higher share (30 percent) of respondents in non-metro areas also reported not knowing if mobile banking was offered by their financial institution, compared to 21 percent in urban areas.  Whether this represents a lack of interest by rural consumers or simply a lack of awareness, it would seem that fewer rural residents have access to mobile banking or are aware of available mobile banking services relative to residents of more urban areas. </a:t>
            </a:r>
          </a:p>
          <a:p>
            <a:endParaRPr lang="en-US" dirty="0"/>
          </a:p>
        </p:txBody>
      </p:sp>
      <p:sp>
        <p:nvSpPr>
          <p:cNvPr id="4" name="Slide Number Placeholder 3"/>
          <p:cNvSpPr>
            <a:spLocks noGrp="1"/>
          </p:cNvSpPr>
          <p:nvPr>
            <p:ph type="sldNum" sz="quarter" idx="10"/>
          </p:nvPr>
        </p:nvSpPr>
        <p:spPr/>
        <p:txBody>
          <a:bodyPr/>
          <a:lstStyle/>
          <a:p>
            <a:fld id="{E0534AEF-AEA2-4240-8EDF-382D0C98D401}" type="slidenum">
              <a:rPr lang="en-US" smtClean="0"/>
              <a:t>11</a:t>
            </a:fld>
            <a:endParaRPr lang="en-US"/>
          </a:p>
        </p:txBody>
      </p:sp>
    </p:spTree>
    <p:extLst>
      <p:ext uri="{BB962C8B-B14F-4D97-AF65-F5344CB8AC3E}">
        <p14:creationId xmlns:p14="http://schemas.microsoft.com/office/powerpoint/2010/main" val="971260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92% of the rural counties have a lower rate of HMDA Loans per 100 people than the state as a whole and all of the rural counties have a lower rate of Bank Branches per 30 square miles. </a:t>
            </a:r>
          </a:p>
          <a:p>
            <a:pPr marL="742950" lvl="1"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As a general rule, due to lower population density, most rural areas will have a higher number of branches per 10,000 people and lower number per 30 square miles than most urban areas. </a:t>
            </a:r>
          </a:p>
          <a:p>
            <a:pPr marL="28575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However we still see that some of North Carolina’s rural counties have a very low number of branches by both criteria. </a:t>
            </a:r>
          </a:p>
          <a:p>
            <a:pPr marL="742950" lvl="1"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Such as Caswell, which has only 2 braches serving a population of 23,174 spread out across 425 square miles of land. </a:t>
            </a:r>
          </a:p>
          <a:p>
            <a:endParaRPr lang="en-US" dirty="0"/>
          </a:p>
        </p:txBody>
      </p:sp>
      <p:sp>
        <p:nvSpPr>
          <p:cNvPr id="4" name="Slide Number Placeholder 3"/>
          <p:cNvSpPr>
            <a:spLocks noGrp="1"/>
          </p:cNvSpPr>
          <p:nvPr>
            <p:ph type="sldNum" sz="quarter" idx="10"/>
          </p:nvPr>
        </p:nvSpPr>
        <p:spPr/>
        <p:txBody>
          <a:bodyPr/>
          <a:lstStyle/>
          <a:p>
            <a:fld id="{E0534AEF-AEA2-4240-8EDF-382D0C98D401}" type="slidenum">
              <a:rPr lang="en-US" smtClean="0"/>
              <a:t>3</a:t>
            </a:fld>
            <a:endParaRPr lang="en-US"/>
          </a:p>
        </p:txBody>
      </p:sp>
    </p:spTree>
    <p:extLst>
      <p:ext uri="{BB962C8B-B14F-4D97-AF65-F5344CB8AC3E}">
        <p14:creationId xmlns:p14="http://schemas.microsoft.com/office/powerpoint/2010/main" val="712606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most rural counties of North Carolina have anywhere from 2 to 16 bank branches in them, run by 2 to 9 unique institutions. </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However, while 8% of Banking institutions and 0.9% of bank branches operating in North Carolina are minority institutions, none of these institutions are located in the most rural counties of the state.</a:t>
            </a:r>
            <a:endParaRPr lang="en-US" dirty="0"/>
          </a:p>
        </p:txBody>
      </p:sp>
      <p:sp>
        <p:nvSpPr>
          <p:cNvPr id="4" name="Slide Number Placeholder 3"/>
          <p:cNvSpPr>
            <a:spLocks noGrp="1"/>
          </p:cNvSpPr>
          <p:nvPr>
            <p:ph type="sldNum" sz="quarter" idx="10"/>
          </p:nvPr>
        </p:nvSpPr>
        <p:spPr/>
        <p:txBody>
          <a:bodyPr/>
          <a:lstStyle/>
          <a:p>
            <a:fld id="{E0534AEF-AEA2-4240-8EDF-382D0C98D401}" type="slidenum">
              <a:rPr lang="en-US" smtClean="0"/>
              <a:t>4</a:t>
            </a:fld>
            <a:endParaRPr lang="en-US"/>
          </a:p>
        </p:txBody>
      </p:sp>
    </p:spTree>
    <p:extLst>
      <p:ext uri="{BB962C8B-B14F-4D97-AF65-F5344CB8AC3E}">
        <p14:creationId xmlns:p14="http://schemas.microsoft.com/office/powerpoint/2010/main" val="2558381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(Left: Table C.8) In the 2015 Mobile Survey, respondents with a bank account were asked about their travel time to the bank branch they typically visit.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For the average respondent, bank branches appear to be relatively accessible, as the mean and median reported travel times were around 10 minutes.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(Transition) About 6 percent of those with a bank account responded that they “don’t visit a branch”</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(Right: Table C.9) This smaller group of respondents was asked a follow up question to find out how accessible a bank branch would be if they needed to visit one. The responses (for the little over a hundred respondents in this group) are reported in the table on the right.</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Just over a third (34 percent) of those in this group indicated they had a branch close to where they lived or worked, or places they went frequently.</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But the majority of those who said they don’t visit a branch indicated there was some level of inconvenience associated with getting to one:  19 percent said they had to go out of their way and 45 percent said they did not have one in their area.</a:t>
            </a:r>
          </a:p>
          <a:p>
            <a:endParaRPr lang="en-US" dirty="0"/>
          </a:p>
        </p:txBody>
      </p:sp>
      <p:sp>
        <p:nvSpPr>
          <p:cNvPr id="4" name="Slide Number Placeholder 3"/>
          <p:cNvSpPr>
            <a:spLocks noGrp="1"/>
          </p:cNvSpPr>
          <p:nvPr>
            <p:ph type="sldNum" sz="quarter" idx="10"/>
          </p:nvPr>
        </p:nvSpPr>
        <p:spPr/>
        <p:txBody>
          <a:bodyPr/>
          <a:lstStyle/>
          <a:p>
            <a:fld id="{E0534AEF-AEA2-4240-8EDF-382D0C98D401}" type="slidenum">
              <a:rPr lang="en-US" smtClean="0"/>
              <a:t>5</a:t>
            </a:fld>
            <a:endParaRPr lang="en-US"/>
          </a:p>
        </p:txBody>
      </p:sp>
    </p:spTree>
    <p:extLst>
      <p:ext uri="{BB962C8B-B14F-4D97-AF65-F5344CB8AC3E}">
        <p14:creationId xmlns:p14="http://schemas.microsoft.com/office/powerpoint/2010/main" val="2511395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To better understand how consumers are using branches, the 2015 Mobile Survey also included a question about banking activities consumers may have used a branch for. (Respondents could choose all options that applied.)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Among those who had used a branch in the past year:</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 most common activities were depositing a check or cash (78 percent) and withdrawing cash or cashing a check (66 percent).</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Resolving problems/questions (25 percent) and getting specific account information (25 percent) were also common answers.</a:t>
            </a:r>
          </a:p>
          <a:p>
            <a:endParaRPr lang="en-US" dirty="0"/>
          </a:p>
        </p:txBody>
      </p:sp>
      <p:sp>
        <p:nvSpPr>
          <p:cNvPr id="4" name="Slide Number Placeholder 3"/>
          <p:cNvSpPr>
            <a:spLocks noGrp="1"/>
          </p:cNvSpPr>
          <p:nvPr>
            <p:ph type="sldNum" sz="quarter" idx="10"/>
          </p:nvPr>
        </p:nvSpPr>
        <p:spPr/>
        <p:txBody>
          <a:bodyPr/>
          <a:lstStyle/>
          <a:p>
            <a:fld id="{E0534AEF-AEA2-4240-8EDF-382D0C98D401}" type="slidenum">
              <a:rPr lang="en-US" smtClean="0"/>
              <a:t>6</a:t>
            </a:fld>
            <a:endParaRPr lang="en-US"/>
          </a:p>
        </p:txBody>
      </p:sp>
    </p:spTree>
    <p:extLst>
      <p:ext uri="{BB962C8B-B14F-4D97-AF65-F5344CB8AC3E}">
        <p14:creationId xmlns:p14="http://schemas.microsoft.com/office/powerpoint/2010/main" val="1200129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the nation’s central bank, the Federal Reserve ensures that cash is available when and where it is needed, including in times of crisis and business disruption, by providing </a:t>
            </a:r>
            <a:r>
              <a:rPr lang="en-US" dirty="0" err="1"/>
              <a:t>FedCash</a:t>
            </a:r>
            <a:r>
              <a:rPr lang="en-US" baseline="30000" dirty="0"/>
              <a:t>®</a:t>
            </a:r>
            <a:r>
              <a:rPr lang="en-US" dirty="0"/>
              <a:t> Services to depository institutions and, through them, to the general public. In fulfilling this role, the Fed’s primary responsibility is to maintain public confidence in the integrity and availability of U.S. currency.</a:t>
            </a:r>
          </a:p>
          <a:p>
            <a:r>
              <a:rPr lang="en-US" dirty="0"/>
              <a:t>The Federal Reserve System’s Cash Product Office (CPO) provides strategic leadership for this key function by formulating and implementing service level policies, operational guidance, and technology strategies for U.S. currency and coin services provided by Federal Reserve Banks nationally and internationally. In addition to guiding policies and procedures, the CPO establishes budget guidance for </a:t>
            </a:r>
            <a:r>
              <a:rPr lang="en-US" dirty="0" err="1"/>
              <a:t>FedCash</a:t>
            </a:r>
            <a:r>
              <a:rPr lang="en-US" baseline="30000" dirty="0"/>
              <a:t>®</a:t>
            </a:r>
            <a:r>
              <a:rPr lang="en-US" dirty="0"/>
              <a:t> Services, provides support for Federal Reserve currency and coin inventory management, and supports business continuity planning at the supply chain level. It also conducts market research and works directly with financial institutions and retailers to analyze trends in cash use. </a:t>
            </a:r>
          </a:p>
          <a:p>
            <a:endParaRPr lang="en-US" dirty="0"/>
          </a:p>
          <a:p>
            <a:r>
              <a:rPr lang="en-US" dirty="0"/>
              <a:t>The Diary of Consumer Payment Choice is a survey designed to study the purchase and payment behavior of U.S. consumers. The study is conducted using a nationally representative sample of U.S. consumers. The second fielding of the Diary of Consumer Payment Choice (Diary) took place from October 16 to December 15, 2015. Participants were asked to record information on all transactions—purchases, bill payments, deposits, withdrawals, etc.—conducted during an assigned consecutive three-day period.</a:t>
            </a:r>
          </a:p>
          <a:p>
            <a:r>
              <a:rPr lang="en-US" dirty="0"/>
              <a:t>The 2015 Diary is the second iteration of a research initiative by the Federal Reserve Banks of Boston, Richmond, and San Francisco. The initial Diary, conducted in 2012, found that cash was a valuable payment instrument for a significant portion of consumers and businesses. In the 2012 study, consumers used cash more frequently than any other payment instrument, and cash played a dominant role for small-value transactions and for key demographic groups like lower-income consumers. </a:t>
            </a:r>
          </a:p>
          <a:p>
            <a:endParaRPr lang="en-US" dirty="0"/>
          </a:p>
          <a:p>
            <a:endParaRPr lang="en-US" dirty="0"/>
          </a:p>
        </p:txBody>
      </p:sp>
      <p:sp>
        <p:nvSpPr>
          <p:cNvPr id="4" name="Slide Number Placeholder 3"/>
          <p:cNvSpPr>
            <a:spLocks noGrp="1"/>
          </p:cNvSpPr>
          <p:nvPr>
            <p:ph type="sldNum" sz="quarter" idx="10"/>
          </p:nvPr>
        </p:nvSpPr>
        <p:spPr/>
        <p:txBody>
          <a:bodyPr/>
          <a:lstStyle/>
          <a:p>
            <a:fld id="{E0534AEF-AEA2-4240-8EDF-382D0C98D401}" type="slidenum">
              <a:rPr lang="en-US" smtClean="0"/>
              <a:t>7</a:t>
            </a:fld>
            <a:endParaRPr lang="en-US"/>
          </a:p>
        </p:txBody>
      </p:sp>
    </p:spTree>
    <p:extLst>
      <p:ext uri="{BB962C8B-B14F-4D97-AF65-F5344CB8AC3E}">
        <p14:creationId xmlns:p14="http://schemas.microsoft.com/office/powerpoint/2010/main" val="660882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2015 results also show that cash is facing competition from other payment instruments. In 2015, 32 percent of consumer transactions were made with cash, compared with 40 percent in 2012. Growing consumer comfort with payment cards and the growth of online commerce, among other factors, contribute to this trend. Nonetheless, a broad range of results suggests that cash remains resilient and continues to play a key and unique role for consumers.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Despite innovations in smartphone technology and mobile payment apps, Fed data on the amount of currency in circulation suggest that demand for cash is strong. Figure 1 shows currency in circulation from January 1980 to August 2016 and includes notes held by merchants, financial institutions, and consumers. The amount of currency in circulation has increased steadily over time, and demand for higher denominations has accelerated in the years since the 2008 financial crisis.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Households earning </a:t>
            </a:r>
            <a:r>
              <a:rPr lang="en-US" i="1" dirty="0"/>
              <a:t>less than $25,000</a:t>
            </a:r>
            <a:r>
              <a:rPr lang="en-US" dirty="0"/>
              <a:t> annually have a particularly strong cash preference, with 48 percent preferring cash, down from 55 percent in the 2012 Diary. Households earning </a:t>
            </a:r>
            <a:r>
              <a:rPr lang="en-US" i="1" dirty="0"/>
              <a:t>greater than $75,000</a:t>
            </a:r>
            <a:r>
              <a:rPr lang="en-US" dirty="0"/>
              <a:t> annually saw a two to three percentage point increase in cash preference, though households earning </a:t>
            </a:r>
            <a:r>
              <a:rPr lang="en-US" i="1" dirty="0"/>
              <a:t>$150,000 and greater</a:t>
            </a:r>
            <a:r>
              <a:rPr lang="en-US" dirty="0"/>
              <a:t> continued to exhibit the smallest cash preference at 14 percent.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E0534AEF-AEA2-4240-8EDF-382D0C98D401}" type="slidenum">
              <a:rPr lang="en-US" smtClean="0"/>
              <a:t>8</a:t>
            </a:fld>
            <a:endParaRPr lang="en-US"/>
          </a:p>
        </p:txBody>
      </p:sp>
    </p:spTree>
    <p:extLst>
      <p:ext uri="{BB962C8B-B14F-4D97-AF65-F5344CB8AC3E}">
        <p14:creationId xmlns:p14="http://schemas.microsoft.com/office/powerpoint/2010/main" val="1422150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Thirty-three percent of residents in non-metropolitan (non-metro) areas reported using mobile banking services in the prior twelve months compared</a:t>
            </a:r>
            <a:r>
              <a:rPr lang="en-US" baseline="0" dirty="0"/>
              <a:t> with 39 percent of respondents in metropolitan (metro) areas. Similarly, a smaller percentage (17 percent) of non-metro respondents reported using mobile payments in the prior twelve months relative to respondents in metro areas (23 percent).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Overall, respondents from non-metro areas are as likely to be “banked” as metro area respondents—86 versus 87 percent, respectively—but somewhat less likely to use either mobile banking services or mobile payments. The lower usages may be associated with lower availability of or consumers’ knowledge about mobile banking services by their financial institution, lower levels of smartphone adoption, and less continuous mobile broadband access. They could also be attributed to other factors, including differences between urban and rural residents in preferences, demographic characteristics, or demand for these services. These results indicate that the promise of mobile technology as a way to bridge some challenges of living in rural areas may have not yet been fully realized.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E0534AEF-AEA2-4240-8EDF-382D0C98D401}" type="slidenum">
              <a:rPr lang="en-US" smtClean="0"/>
              <a:t>9</a:t>
            </a:fld>
            <a:endParaRPr lang="en-US"/>
          </a:p>
        </p:txBody>
      </p:sp>
    </p:spTree>
    <p:extLst>
      <p:ext uri="{BB962C8B-B14F-4D97-AF65-F5344CB8AC3E}">
        <p14:creationId xmlns:p14="http://schemas.microsoft.com/office/powerpoint/2010/main" val="238389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Non-metro residents are slightly less likely than metro residents—84 versus 88 percent—to own a mobile phone, but considerably less likely to own a smartphone—54 versus 63 percent. They are also less likely to report near-constant access. When asked to characterize their Internet access on a mobile phone through </a:t>
            </a:r>
            <a:r>
              <a:rPr lang="en-US" dirty="0" err="1"/>
              <a:t>wifi</a:t>
            </a:r>
            <a:r>
              <a:rPr lang="en-US" dirty="0"/>
              <a:t> or a wireless network, 57 percent of non-metro respondents described it as “nearly always available,” compared to 64 percent of respondents in metro areas (table A).2 This relative lack of smartphone ownership and constant mobile Internet access may make use of certain mobile services less attractive or perhaps not possible.</a:t>
            </a:r>
          </a:p>
          <a:p>
            <a:endParaRPr lang="en-US" dirty="0"/>
          </a:p>
        </p:txBody>
      </p:sp>
      <p:sp>
        <p:nvSpPr>
          <p:cNvPr id="4" name="Slide Number Placeholder 3"/>
          <p:cNvSpPr>
            <a:spLocks noGrp="1"/>
          </p:cNvSpPr>
          <p:nvPr>
            <p:ph type="sldNum" sz="quarter" idx="10"/>
          </p:nvPr>
        </p:nvSpPr>
        <p:spPr/>
        <p:txBody>
          <a:bodyPr/>
          <a:lstStyle/>
          <a:p>
            <a:fld id="{E0534AEF-AEA2-4240-8EDF-382D0C98D401}" type="slidenum">
              <a:rPr lang="en-US" smtClean="0"/>
              <a:t>10</a:t>
            </a:fld>
            <a:endParaRPr lang="en-US"/>
          </a:p>
        </p:txBody>
      </p:sp>
    </p:spTree>
    <p:extLst>
      <p:ext uri="{BB962C8B-B14F-4D97-AF65-F5344CB8AC3E}">
        <p14:creationId xmlns:p14="http://schemas.microsoft.com/office/powerpoint/2010/main" val="1996932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41938E7-99D5-4B50-9832-C2006BF24B1F}"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50DDEA-8259-41E6-B679-46040066B016}" type="slidenum">
              <a:rPr lang="en-US" smtClean="0"/>
              <a:t>‹#›</a:t>
            </a:fld>
            <a:endParaRPr lang="en-US"/>
          </a:p>
        </p:txBody>
      </p:sp>
    </p:spTree>
    <p:extLst>
      <p:ext uri="{BB962C8B-B14F-4D97-AF65-F5344CB8AC3E}">
        <p14:creationId xmlns:p14="http://schemas.microsoft.com/office/powerpoint/2010/main" val="153482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1938E7-99D5-4B50-9832-C2006BF24B1F}"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50DDEA-8259-41E6-B679-46040066B016}" type="slidenum">
              <a:rPr lang="en-US" smtClean="0"/>
              <a:t>‹#›</a:t>
            </a:fld>
            <a:endParaRPr lang="en-US"/>
          </a:p>
        </p:txBody>
      </p:sp>
    </p:spTree>
    <p:extLst>
      <p:ext uri="{BB962C8B-B14F-4D97-AF65-F5344CB8AC3E}">
        <p14:creationId xmlns:p14="http://schemas.microsoft.com/office/powerpoint/2010/main" val="2090073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1938E7-99D5-4B50-9832-C2006BF24B1F}"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50DDEA-8259-41E6-B679-46040066B016}"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604036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1938E7-99D5-4B50-9832-C2006BF24B1F}"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50DDEA-8259-41E6-B679-46040066B016}" type="slidenum">
              <a:rPr lang="en-US" smtClean="0"/>
              <a:t>‹#›</a:t>
            </a:fld>
            <a:endParaRPr lang="en-US"/>
          </a:p>
        </p:txBody>
      </p:sp>
    </p:spTree>
    <p:extLst>
      <p:ext uri="{BB962C8B-B14F-4D97-AF65-F5344CB8AC3E}">
        <p14:creationId xmlns:p14="http://schemas.microsoft.com/office/powerpoint/2010/main" val="17921549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1938E7-99D5-4B50-9832-C2006BF24B1F}"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50DDEA-8259-41E6-B679-46040066B016}"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83700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1938E7-99D5-4B50-9832-C2006BF24B1F}"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50DDEA-8259-41E6-B679-46040066B016}" type="slidenum">
              <a:rPr lang="en-US" smtClean="0"/>
              <a:t>‹#›</a:t>
            </a:fld>
            <a:endParaRPr lang="en-US"/>
          </a:p>
        </p:txBody>
      </p:sp>
    </p:spTree>
    <p:extLst>
      <p:ext uri="{BB962C8B-B14F-4D97-AF65-F5344CB8AC3E}">
        <p14:creationId xmlns:p14="http://schemas.microsoft.com/office/powerpoint/2010/main" val="24667030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1938E7-99D5-4B50-9832-C2006BF24B1F}"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50DDEA-8259-41E6-B679-46040066B016}" type="slidenum">
              <a:rPr lang="en-US" smtClean="0"/>
              <a:t>‹#›</a:t>
            </a:fld>
            <a:endParaRPr lang="en-US"/>
          </a:p>
        </p:txBody>
      </p:sp>
    </p:spTree>
    <p:extLst>
      <p:ext uri="{BB962C8B-B14F-4D97-AF65-F5344CB8AC3E}">
        <p14:creationId xmlns:p14="http://schemas.microsoft.com/office/powerpoint/2010/main" val="32126444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1938E7-99D5-4B50-9832-C2006BF24B1F}"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50DDEA-8259-41E6-B679-46040066B016}" type="slidenum">
              <a:rPr lang="en-US" smtClean="0"/>
              <a:t>‹#›</a:t>
            </a:fld>
            <a:endParaRPr lang="en-US"/>
          </a:p>
        </p:txBody>
      </p:sp>
    </p:spTree>
    <p:extLst>
      <p:ext uri="{BB962C8B-B14F-4D97-AF65-F5344CB8AC3E}">
        <p14:creationId xmlns:p14="http://schemas.microsoft.com/office/powerpoint/2010/main" val="1008149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1938E7-99D5-4B50-9832-C2006BF24B1F}"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50DDEA-8259-41E6-B679-46040066B016}" type="slidenum">
              <a:rPr lang="en-US" smtClean="0"/>
              <a:t>‹#›</a:t>
            </a:fld>
            <a:endParaRPr lang="en-US"/>
          </a:p>
        </p:txBody>
      </p:sp>
    </p:spTree>
    <p:extLst>
      <p:ext uri="{BB962C8B-B14F-4D97-AF65-F5344CB8AC3E}">
        <p14:creationId xmlns:p14="http://schemas.microsoft.com/office/powerpoint/2010/main" val="593680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1938E7-99D5-4B50-9832-C2006BF24B1F}"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50DDEA-8259-41E6-B679-46040066B016}" type="slidenum">
              <a:rPr lang="en-US" smtClean="0"/>
              <a:t>‹#›</a:t>
            </a:fld>
            <a:endParaRPr lang="en-US"/>
          </a:p>
        </p:txBody>
      </p:sp>
    </p:spTree>
    <p:extLst>
      <p:ext uri="{BB962C8B-B14F-4D97-AF65-F5344CB8AC3E}">
        <p14:creationId xmlns:p14="http://schemas.microsoft.com/office/powerpoint/2010/main" val="1677985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41938E7-99D5-4B50-9832-C2006BF24B1F}" type="datetimeFigureOut">
              <a:rPr lang="en-US" smtClean="0"/>
              <a:t>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50DDEA-8259-41E6-B679-46040066B016}" type="slidenum">
              <a:rPr lang="en-US" smtClean="0"/>
              <a:t>‹#›</a:t>
            </a:fld>
            <a:endParaRPr lang="en-US"/>
          </a:p>
        </p:txBody>
      </p:sp>
    </p:spTree>
    <p:extLst>
      <p:ext uri="{BB962C8B-B14F-4D97-AF65-F5344CB8AC3E}">
        <p14:creationId xmlns:p14="http://schemas.microsoft.com/office/powerpoint/2010/main" val="2646706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41938E7-99D5-4B50-9832-C2006BF24B1F}" type="datetimeFigureOut">
              <a:rPr lang="en-US" smtClean="0"/>
              <a:t>2/15/2017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50DDEA-8259-41E6-B679-46040066B016}" type="slidenum">
              <a:rPr lang="en-US" smtClean="0"/>
              <a:t>‹#›</a:t>
            </a:fld>
            <a:endParaRPr lang="en-US"/>
          </a:p>
        </p:txBody>
      </p:sp>
    </p:spTree>
    <p:extLst>
      <p:ext uri="{BB962C8B-B14F-4D97-AF65-F5344CB8AC3E}">
        <p14:creationId xmlns:p14="http://schemas.microsoft.com/office/powerpoint/2010/main" val="2585919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41938E7-99D5-4B50-9832-C2006BF24B1F}" type="datetimeFigureOut">
              <a:rPr lang="en-US" smtClean="0"/>
              <a:t>2/15/2017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50DDEA-8259-41E6-B679-46040066B016}" type="slidenum">
              <a:rPr lang="en-US" smtClean="0"/>
              <a:t>‹#›</a:t>
            </a:fld>
            <a:endParaRPr lang="en-US"/>
          </a:p>
        </p:txBody>
      </p:sp>
    </p:spTree>
    <p:extLst>
      <p:ext uri="{BB962C8B-B14F-4D97-AF65-F5344CB8AC3E}">
        <p14:creationId xmlns:p14="http://schemas.microsoft.com/office/powerpoint/2010/main" val="2438413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1938E7-99D5-4B50-9832-C2006BF24B1F}" type="datetimeFigureOut">
              <a:rPr lang="en-US" smtClean="0"/>
              <a:t>2/15/2017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50DDEA-8259-41E6-B679-46040066B016}" type="slidenum">
              <a:rPr lang="en-US" smtClean="0"/>
              <a:t>‹#›</a:t>
            </a:fld>
            <a:endParaRPr lang="en-US"/>
          </a:p>
        </p:txBody>
      </p:sp>
    </p:spTree>
    <p:extLst>
      <p:ext uri="{BB962C8B-B14F-4D97-AF65-F5344CB8AC3E}">
        <p14:creationId xmlns:p14="http://schemas.microsoft.com/office/powerpoint/2010/main" val="1266392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1938E7-99D5-4B50-9832-C2006BF24B1F}" type="datetimeFigureOut">
              <a:rPr lang="en-US" smtClean="0"/>
              <a:t>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50DDEA-8259-41E6-B679-46040066B016}" type="slidenum">
              <a:rPr lang="en-US" smtClean="0"/>
              <a:t>‹#›</a:t>
            </a:fld>
            <a:endParaRPr lang="en-US"/>
          </a:p>
        </p:txBody>
      </p:sp>
    </p:spTree>
    <p:extLst>
      <p:ext uri="{BB962C8B-B14F-4D97-AF65-F5344CB8AC3E}">
        <p14:creationId xmlns:p14="http://schemas.microsoft.com/office/powerpoint/2010/main" val="4110938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1938E7-99D5-4B50-9832-C2006BF24B1F}" type="datetimeFigureOut">
              <a:rPr lang="en-US" smtClean="0"/>
              <a:t>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50DDEA-8259-41E6-B679-46040066B016}" type="slidenum">
              <a:rPr lang="en-US" smtClean="0"/>
              <a:t>‹#›</a:t>
            </a:fld>
            <a:endParaRPr lang="en-US"/>
          </a:p>
        </p:txBody>
      </p:sp>
    </p:spTree>
    <p:extLst>
      <p:ext uri="{BB962C8B-B14F-4D97-AF65-F5344CB8AC3E}">
        <p14:creationId xmlns:p14="http://schemas.microsoft.com/office/powerpoint/2010/main" val="306344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41938E7-99D5-4B50-9832-C2006BF24B1F}" type="datetimeFigureOut">
              <a:rPr lang="en-US" smtClean="0"/>
              <a:t>2/15/2017</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650DDEA-8259-41E6-B679-46040066B016}" type="slidenum">
              <a:rPr lang="en-US" smtClean="0"/>
              <a:t>‹#›</a:t>
            </a:fld>
            <a:endParaRPr lang="en-US"/>
          </a:p>
        </p:txBody>
      </p:sp>
    </p:spTree>
    <p:extLst>
      <p:ext uri="{BB962C8B-B14F-4D97-AF65-F5344CB8AC3E}">
        <p14:creationId xmlns:p14="http://schemas.microsoft.com/office/powerpoint/2010/main" val="27529459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20801" y="1016002"/>
            <a:ext cx="7766936" cy="1646302"/>
          </a:xfrm>
        </p:spPr>
        <p:txBody>
          <a:bodyPr/>
          <a:lstStyle/>
          <a:p>
            <a:pPr algn="l"/>
            <a:r>
              <a:rPr lang="en-US" sz="4400" dirty="0">
                <a:solidFill>
                  <a:schemeClr val="tx1"/>
                </a:solidFill>
              </a:rPr>
              <a:t>Banking in Rural America</a:t>
            </a:r>
            <a:br>
              <a:rPr lang="en-US" sz="4400" dirty="0">
                <a:solidFill>
                  <a:schemeClr val="tx1"/>
                </a:solidFill>
              </a:rPr>
            </a:br>
            <a:r>
              <a:rPr lang="en-US" sz="4400" dirty="0">
                <a:solidFill>
                  <a:schemeClr val="tx1"/>
                </a:solidFill>
              </a:rPr>
              <a:t>Consumer Perspectives </a:t>
            </a:r>
          </a:p>
        </p:txBody>
      </p:sp>
      <p:sp>
        <p:nvSpPr>
          <p:cNvPr id="5" name="Subtitle 4"/>
          <p:cNvSpPr>
            <a:spLocks noGrp="1"/>
          </p:cNvSpPr>
          <p:nvPr>
            <p:ph type="subTitle" idx="1"/>
          </p:nvPr>
        </p:nvSpPr>
        <p:spPr>
          <a:xfrm>
            <a:off x="1428045" y="3396077"/>
            <a:ext cx="7766936" cy="1096899"/>
          </a:xfrm>
        </p:spPr>
        <p:txBody>
          <a:bodyPr>
            <a:normAutofit lnSpcReduction="10000"/>
          </a:bodyPr>
          <a:lstStyle/>
          <a:p>
            <a:pPr algn="l"/>
            <a:r>
              <a:rPr lang="en-US" dirty="0"/>
              <a:t>Anna Alvarez Boyd</a:t>
            </a:r>
          </a:p>
          <a:p>
            <a:pPr algn="l"/>
            <a:r>
              <a:rPr lang="en-US" dirty="0"/>
              <a:t>Senior Associate Director</a:t>
            </a:r>
          </a:p>
          <a:p>
            <a:pPr algn="l"/>
            <a:r>
              <a:rPr lang="en-US" dirty="0"/>
              <a:t>Federal Reserve Board</a:t>
            </a:r>
          </a:p>
        </p:txBody>
      </p:sp>
    </p:spTree>
    <p:extLst>
      <p:ext uri="{BB962C8B-B14F-4D97-AF65-F5344CB8AC3E}">
        <p14:creationId xmlns:p14="http://schemas.microsoft.com/office/powerpoint/2010/main" val="4175371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2"/>
                </a:solidFill>
              </a:rPr>
              <a:t>Making Good on the Promise of Technology for Rural America</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3200" dirty="0"/>
              <a:t>84% own a mobile phone </a:t>
            </a:r>
          </a:p>
          <a:p>
            <a:pPr>
              <a:buFont typeface="Wingdings" panose="05000000000000000000" pitchFamily="2" charset="2"/>
              <a:buChar char="Ø"/>
            </a:pPr>
            <a:r>
              <a:rPr lang="en-US" sz="3200" dirty="0"/>
              <a:t>Just 54% own a smartphone</a:t>
            </a:r>
          </a:p>
          <a:p>
            <a:pPr>
              <a:buFont typeface="Wingdings" panose="05000000000000000000" pitchFamily="2" charset="2"/>
              <a:buChar char="Ø"/>
            </a:pPr>
            <a:r>
              <a:rPr lang="en-US" sz="3200" dirty="0"/>
              <a:t>57% report access to a wireless network is “nearly always available” </a:t>
            </a:r>
          </a:p>
        </p:txBody>
      </p:sp>
    </p:spTree>
    <p:extLst>
      <p:ext uri="{BB962C8B-B14F-4D97-AF65-F5344CB8AC3E}">
        <p14:creationId xmlns:p14="http://schemas.microsoft.com/office/powerpoint/2010/main" val="2508677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2"/>
                </a:solidFill>
              </a:rPr>
              <a:t>Making Good on the Promise of Technology for Rural America</a:t>
            </a:r>
            <a:endParaRPr lang="en-US" dirty="0"/>
          </a:p>
        </p:txBody>
      </p:sp>
      <p:sp>
        <p:nvSpPr>
          <p:cNvPr id="3" name="Content Placeholder 2"/>
          <p:cNvSpPr>
            <a:spLocks noGrp="1"/>
          </p:cNvSpPr>
          <p:nvPr>
            <p:ph idx="1"/>
          </p:nvPr>
        </p:nvSpPr>
        <p:spPr>
          <a:xfrm>
            <a:off x="519289" y="2160589"/>
            <a:ext cx="9268178" cy="3880773"/>
          </a:xfrm>
        </p:spPr>
        <p:txBody>
          <a:bodyPr>
            <a:normAutofit/>
          </a:bodyPr>
          <a:lstStyle/>
          <a:p>
            <a:pPr>
              <a:buFont typeface="Wingdings" panose="05000000000000000000" pitchFamily="2" charset="2"/>
              <a:buChar char="Ø"/>
            </a:pPr>
            <a:r>
              <a:rPr lang="en-US" sz="2400" dirty="0"/>
              <a:t>Is mobile banking offered by your financial institution? </a:t>
            </a:r>
          </a:p>
          <a:p>
            <a:pPr>
              <a:buFont typeface="Wingdings" panose="05000000000000000000" pitchFamily="2" charset="2"/>
              <a:buChar char="Ø"/>
            </a:pPr>
            <a:endParaRPr lang="en-US" dirty="0"/>
          </a:p>
          <a:p>
            <a:pPr lvl="1">
              <a:buFont typeface="Wingdings" panose="05000000000000000000" pitchFamily="2" charset="2"/>
              <a:buChar char="Ø"/>
            </a:pPr>
            <a:r>
              <a:rPr lang="en-US" sz="3200" dirty="0"/>
              <a:t>65% said yes compared to 75% in metro areas</a:t>
            </a:r>
          </a:p>
          <a:p>
            <a:pPr lvl="1">
              <a:buFont typeface="Wingdings" panose="05000000000000000000" pitchFamily="2" charset="2"/>
              <a:buChar char="Ø"/>
            </a:pPr>
            <a:r>
              <a:rPr lang="en-US" sz="3200" dirty="0"/>
              <a:t>30% report not knowing if mobile banking was offered compared to 21% in metro areas</a:t>
            </a:r>
          </a:p>
        </p:txBody>
      </p:sp>
    </p:spTree>
    <p:extLst>
      <p:ext uri="{BB962C8B-B14F-4D97-AF65-F5344CB8AC3E}">
        <p14:creationId xmlns:p14="http://schemas.microsoft.com/office/powerpoint/2010/main" val="1751032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b="1" dirty="0">
                <a:solidFill>
                  <a:schemeClr val="tx1"/>
                </a:solidFill>
              </a:rPr>
              <a:t>Branch Closures and Lending to the Smallest Small Businesses</a:t>
            </a:r>
          </a:p>
        </p:txBody>
      </p:sp>
      <p:sp>
        <p:nvSpPr>
          <p:cNvPr id="9" name="Text Placeholder 8"/>
          <p:cNvSpPr>
            <a:spLocks noGrp="1"/>
          </p:cNvSpPr>
          <p:nvPr>
            <p:ph type="body" idx="1"/>
          </p:nvPr>
        </p:nvSpPr>
        <p:spPr>
          <a:xfrm>
            <a:off x="429209" y="2160983"/>
            <a:ext cx="4432160" cy="576262"/>
          </a:xfrm>
        </p:spPr>
        <p:txBody>
          <a:bodyPr>
            <a:noAutofit/>
          </a:bodyPr>
          <a:lstStyle/>
          <a:p>
            <a:pPr marL="285750" indent="-285750">
              <a:buFont typeface="Wingdings" panose="05000000000000000000" pitchFamily="2" charset="2"/>
              <a:buChar char="Ø"/>
            </a:pPr>
            <a:r>
              <a:rPr lang="en-US" sz="1800" b="0" dirty="0">
                <a:solidFill>
                  <a:schemeClr val="tx1"/>
                </a:solidFill>
              </a:rPr>
              <a:t>Larger banks account for a growing share of small business loans.</a:t>
            </a:r>
          </a:p>
        </p:txBody>
      </p:sp>
      <p:pic>
        <p:nvPicPr>
          <p:cNvPr id="6" name="Content Placeholder 5"/>
          <p:cNvPicPr>
            <a:picLocks noGrp="1"/>
          </p:cNvPicPr>
          <p:nvPr>
            <p:ph sz="half" idx="2"/>
          </p:nvPr>
        </p:nvPicPr>
        <p:blipFill rotWithShape="1">
          <a:blip r:embed="rId2" cstate="print">
            <a:extLst>
              <a:ext uri="{28A0092B-C50C-407E-A947-70E740481C1C}">
                <a14:useLocalDpi xmlns:a14="http://schemas.microsoft.com/office/drawing/2010/main" val="0"/>
              </a:ext>
            </a:extLst>
          </a:blip>
          <a:stretch/>
        </p:blipFill>
        <p:spPr bwMode="auto">
          <a:xfrm>
            <a:off x="429208" y="2878668"/>
            <a:ext cx="4431717" cy="2666330"/>
          </a:xfrm>
          <a:prstGeom prst="rect">
            <a:avLst/>
          </a:prstGeom>
          <a:noFill/>
          <a:ln>
            <a:noFill/>
          </a:ln>
          <a:extLst>
            <a:ext uri="{53640926-AAD7-44D8-BBD7-CCE9431645EC}">
              <a14:shadowObscured xmlns:a14="http://schemas.microsoft.com/office/drawing/2010/main"/>
            </a:ext>
          </a:extLst>
        </p:spPr>
      </p:pic>
      <p:sp>
        <p:nvSpPr>
          <p:cNvPr id="10" name="Text Placeholder 9"/>
          <p:cNvSpPr>
            <a:spLocks noGrp="1"/>
          </p:cNvSpPr>
          <p:nvPr>
            <p:ph type="body" sz="quarter" idx="3"/>
          </p:nvPr>
        </p:nvSpPr>
        <p:spPr>
          <a:xfrm>
            <a:off x="5189324" y="1845850"/>
            <a:ext cx="5421921" cy="1274262"/>
          </a:xfrm>
        </p:spPr>
        <p:txBody>
          <a:bodyPr>
            <a:normAutofit fontScale="92500" lnSpcReduction="20000"/>
          </a:bodyPr>
          <a:lstStyle/>
          <a:p>
            <a:pPr>
              <a:lnSpc>
                <a:spcPct val="100000"/>
              </a:lnSpc>
            </a:pPr>
            <a:endParaRPr lang="en-US" sz="1800" b="0" dirty="0">
              <a:solidFill>
                <a:schemeClr val="tx1"/>
              </a:solidFill>
            </a:endParaRPr>
          </a:p>
          <a:p>
            <a:pPr>
              <a:lnSpc>
                <a:spcPct val="100000"/>
              </a:lnSpc>
            </a:pPr>
            <a:endParaRPr lang="en-US" sz="1800" dirty="0">
              <a:solidFill>
                <a:schemeClr val="tx1"/>
              </a:solidFill>
            </a:endParaRPr>
          </a:p>
          <a:p>
            <a:pPr marL="285750" indent="-285750">
              <a:lnSpc>
                <a:spcPct val="100000"/>
              </a:lnSpc>
              <a:buFont typeface="Wingdings" panose="05000000000000000000" pitchFamily="2" charset="2"/>
              <a:buChar char="Ø"/>
            </a:pPr>
            <a:r>
              <a:rPr lang="en-US" sz="2100" b="0" dirty="0">
                <a:solidFill>
                  <a:schemeClr val="tx1"/>
                </a:solidFill>
              </a:rPr>
              <a:t>Is there still a place for relationship banking for the smallest small businesses? </a:t>
            </a:r>
          </a:p>
          <a:p>
            <a:endParaRPr lang="en-US" b="0" dirty="0"/>
          </a:p>
        </p:txBody>
      </p:sp>
      <p:sp>
        <p:nvSpPr>
          <p:cNvPr id="11" name="Content Placeholder 10"/>
          <p:cNvSpPr>
            <a:spLocks noGrp="1"/>
          </p:cNvSpPr>
          <p:nvPr>
            <p:ph sz="quarter" idx="4"/>
          </p:nvPr>
        </p:nvSpPr>
        <p:spPr>
          <a:xfrm>
            <a:off x="5528423" y="2884002"/>
            <a:ext cx="5082822" cy="3437776"/>
          </a:xfrm>
          <a:ln>
            <a:solidFill>
              <a:srgbClr val="002060"/>
            </a:solidFill>
          </a:ln>
        </p:spPr>
        <p:txBody>
          <a:bodyPr>
            <a:normAutofit fontScale="92500"/>
          </a:bodyPr>
          <a:lstStyle/>
          <a:p>
            <a:pPr>
              <a:buFont typeface="Wingdings" panose="05000000000000000000" pitchFamily="2" charset="2"/>
              <a:buChar char="Ø"/>
            </a:pPr>
            <a:r>
              <a:rPr lang="en-US" sz="2400" dirty="0">
                <a:solidFill>
                  <a:schemeClr val="tx1"/>
                </a:solidFill>
              </a:rPr>
              <a:t>Perhaps no:</a:t>
            </a:r>
          </a:p>
          <a:p>
            <a:pPr lvl="1">
              <a:spcBef>
                <a:spcPts val="600"/>
              </a:spcBef>
              <a:buFont typeface="Wingdings" panose="05000000000000000000" pitchFamily="2" charset="2"/>
              <a:buChar char="Ø"/>
            </a:pPr>
            <a:r>
              <a:rPr lang="en-US" sz="1200" dirty="0"/>
              <a:t>Small business loans – particularly small dollar loans below $250,000 – cost the same to underwrite as larger loans;</a:t>
            </a:r>
          </a:p>
          <a:p>
            <a:pPr lvl="1">
              <a:spcBef>
                <a:spcPts val="600"/>
              </a:spcBef>
              <a:buFont typeface="Wingdings" panose="05000000000000000000" pitchFamily="2" charset="2"/>
              <a:buChar char="Ø"/>
            </a:pPr>
            <a:r>
              <a:rPr lang="en-US" sz="1200" dirty="0"/>
              <a:t>Larger banks can use automated underwriting for business credit cards and lines of credit;</a:t>
            </a:r>
          </a:p>
          <a:p>
            <a:pPr lvl="1">
              <a:spcBef>
                <a:spcPts val="600"/>
              </a:spcBef>
              <a:buFont typeface="Wingdings" panose="05000000000000000000" pitchFamily="2" charset="2"/>
              <a:buChar char="Ø"/>
            </a:pPr>
            <a:r>
              <a:rPr lang="en-US" sz="1200" dirty="0"/>
              <a:t>Online alternative lenders are expanding access to small-dollar loans</a:t>
            </a:r>
          </a:p>
          <a:p>
            <a:pPr>
              <a:buFont typeface="Wingdings" panose="05000000000000000000" pitchFamily="2" charset="2"/>
              <a:buChar char="Ø"/>
            </a:pPr>
            <a:r>
              <a:rPr lang="en-US" sz="2400" dirty="0">
                <a:solidFill>
                  <a:schemeClr val="tx1"/>
                </a:solidFill>
              </a:rPr>
              <a:t>Perhaps yes:</a:t>
            </a:r>
          </a:p>
          <a:p>
            <a:pPr lvl="1">
              <a:spcBef>
                <a:spcPts val="600"/>
              </a:spcBef>
              <a:buFont typeface="Wingdings" panose="05000000000000000000" pitchFamily="2" charset="2"/>
              <a:buChar char="Ø"/>
            </a:pPr>
            <a:r>
              <a:rPr lang="en-US" sz="1200" dirty="0"/>
              <a:t>Banks with &lt;$10B in assets still account for a disproportionate high, though shrinking, share of small business lending;</a:t>
            </a:r>
          </a:p>
          <a:p>
            <a:pPr lvl="1">
              <a:spcBef>
                <a:spcPts val="600"/>
              </a:spcBef>
              <a:buFont typeface="Wingdings" panose="05000000000000000000" pitchFamily="2" charset="2"/>
              <a:buChar char="Ø"/>
            </a:pPr>
            <a:r>
              <a:rPr lang="en-US" sz="1200" dirty="0"/>
              <a:t>Small businesses say their banks are a trusted source of advice;</a:t>
            </a:r>
          </a:p>
          <a:p>
            <a:pPr lvl="1">
              <a:spcBef>
                <a:spcPts val="600"/>
              </a:spcBef>
              <a:buFont typeface="Wingdings" panose="05000000000000000000" pitchFamily="2" charset="2"/>
              <a:buChar char="Ø"/>
            </a:pPr>
            <a:r>
              <a:rPr lang="en-US" sz="1200" dirty="0"/>
              <a:t>Research has shown community banks’ lending is more likely to remain fairly steady during a recession</a:t>
            </a:r>
          </a:p>
        </p:txBody>
      </p:sp>
      <p:sp>
        <p:nvSpPr>
          <p:cNvPr id="7" name="TextBox 6"/>
          <p:cNvSpPr txBox="1"/>
          <p:nvPr/>
        </p:nvSpPr>
        <p:spPr>
          <a:xfrm>
            <a:off x="0" y="5507012"/>
            <a:ext cx="5122506" cy="261610"/>
          </a:xfrm>
          <a:prstGeom prst="rect">
            <a:avLst/>
          </a:prstGeom>
          <a:noFill/>
        </p:spPr>
        <p:txBody>
          <a:bodyPr wrap="square" rtlCol="0">
            <a:spAutoFit/>
          </a:bodyPr>
          <a:lstStyle/>
          <a:p>
            <a:r>
              <a:rPr lang="en-US" sz="1100" i="1" dirty="0"/>
              <a:t>           </a:t>
            </a:r>
            <a:r>
              <a:rPr lang="en-US" sz="900" i="1" dirty="0"/>
              <a:t>Note: Chart provided by Jagtiani and adapted from Jagtiani and Lemieux (2016</a:t>
            </a:r>
            <a:r>
              <a:rPr lang="en-US" sz="1100" i="1" dirty="0"/>
              <a:t>)</a:t>
            </a:r>
            <a:endParaRPr lang="en-US" sz="1100" dirty="0"/>
          </a:p>
        </p:txBody>
      </p:sp>
    </p:spTree>
    <p:extLst>
      <p:ext uri="{BB962C8B-B14F-4D97-AF65-F5344CB8AC3E}">
        <p14:creationId xmlns:p14="http://schemas.microsoft.com/office/powerpoint/2010/main" val="3668441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54756" y="784225"/>
            <a:ext cx="8596668" cy="4850737"/>
          </a:xfrm>
        </p:spPr>
        <p:txBody>
          <a:bodyPr>
            <a:normAutofit lnSpcReduction="10000"/>
          </a:bodyPr>
          <a:lstStyle/>
          <a:p>
            <a:pPr>
              <a:buFont typeface="Wingdings" panose="05000000000000000000" pitchFamily="2" charset="2"/>
              <a:buChar char="Ø"/>
            </a:pPr>
            <a:r>
              <a:rPr lang="en-US" sz="3200" dirty="0">
                <a:solidFill>
                  <a:schemeClr val="tx1"/>
                </a:solidFill>
              </a:rPr>
              <a:t>Community Development, Policy and Research </a:t>
            </a:r>
          </a:p>
          <a:p>
            <a:pPr lvl="1">
              <a:buFont typeface="Wingdings" panose="05000000000000000000" pitchFamily="2" charset="2"/>
              <a:buChar char="Ø"/>
            </a:pPr>
            <a:r>
              <a:rPr lang="en-US" sz="3000" dirty="0">
                <a:solidFill>
                  <a:schemeClr val="tx1"/>
                </a:solidFill>
              </a:rPr>
              <a:t>Working to understand issues that impact underserved communities</a:t>
            </a:r>
          </a:p>
          <a:p>
            <a:pPr>
              <a:buFont typeface="Wingdings" panose="05000000000000000000" pitchFamily="2" charset="2"/>
              <a:buChar char="Ø"/>
            </a:pPr>
            <a:r>
              <a:rPr lang="en-US" sz="3200" dirty="0">
                <a:solidFill>
                  <a:schemeClr val="tx1"/>
                </a:solidFill>
              </a:rPr>
              <a:t>Where are the branches?  </a:t>
            </a:r>
          </a:p>
          <a:p>
            <a:pPr>
              <a:buFont typeface="Wingdings" panose="05000000000000000000" pitchFamily="2" charset="2"/>
              <a:buChar char="Ø"/>
            </a:pPr>
            <a:r>
              <a:rPr lang="en-US" sz="3200" dirty="0">
                <a:solidFill>
                  <a:schemeClr val="tx1"/>
                </a:solidFill>
              </a:rPr>
              <a:t>“Honey, I’m going to stop by the bank.”</a:t>
            </a:r>
          </a:p>
          <a:p>
            <a:pPr>
              <a:buFont typeface="Wingdings" panose="05000000000000000000" pitchFamily="2" charset="2"/>
              <a:buChar char="Ø"/>
            </a:pPr>
            <a:r>
              <a:rPr lang="en-US" sz="3200" dirty="0">
                <a:solidFill>
                  <a:schemeClr val="tx1"/>
                </a:solidFill>
              </a:rPr>
              <a:t>Cash is king. Or is it?  </a:t>
            </a:r>
          </a:p>
          <a:p>
            <a:pPr>
              <a:buFont typeface="Wingdings" panose="05000000000000000000" pitchFamily="2" charset="2"/>
              <a:buChar char="Ø"/>
            </a:pPr>
            <a:r>
              <a:rPr lang="en-US" sz="3200" dirty="0">
                <a:solidFill>
                  <a:schemeClr val="tx1"/>
                </a:solidFill>
              </a:rPr>
              <a:t>Making good on the promise of technology for rural America</a:t>
            </a:r>
          </a:p>
        </p:txBody>
      </p:sp>
      <p:sp>
        <p:nvSpPr>
          <p:cNvPr id="2" name="TextBox 1"/>
          <p:cNvSpPr txBox="1"/>
          <p:nvPr/>
        </p:nvSpPr>
        <p:spPr>
          <a:xfrm>
            <a:off x="778934" y="5757333"/>
            <a:ext cx="6958732" cy="1107996"/>
          </a:xfrm>
          <a:prstGeom prst="rect">
            <a:avLst/>
          </a:prstGeom>
          <a:noFill/>
        </p:spPr>
        <p:txBody>
          <a:bodyPr wrap="square" rtlCol="0">
            <a:spAutoFit/>
          </a:bodyPr>
          <a:lstStyle/>
          <a:p>
            <a:r>
              <a:rPr lang="en-US" sz="1600" dirty="0"/>
              <a:t>The  analysis and conclusions set forth in this presentation are those of the speaker and do not indicate concurrence of the Federal Reserve Board, the Federal Reserve Banks, or their staff.</a:t>
            </a:r>
          </a:p>
          <a:p>
            <a:endParaRPr lang="en-US" dirty="0"/>
          </a:p>
        </p:txBody>
      </p:sp>
    </p:spTree>
    <p:extLst>
      <p:ext uri="{BB962C8B-B14F-4D97-AF65-F5344CB8AC3E}">
        <p14:creationId xmlns:p14="http://schemas.microsoft.com/office/powerpoint/2010/main" val="1318128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75212" y="235201"/>
            <a:ext cx="10995949" cy="646331"/>
          </a:xfrm>
          <a:prstGeom prst="rect">
            <a:avLst/>
          </a:prstGeom>
          <a:noFill/>
        </p:spPr>
        <p:txBody>
          <a:bodyPr wrap="square" rtlCol="0">
            <a:spAutoFit/>
          </a:bodyPr>
          <a:lstStyle/>
          <a:p>
            <a:r>
              <a:rPr lang="en-US" sz="3600" dirty="0">
                <a:latin typeface="+mj-lt"/>
                <a:cs typeface="Times New Roman" panose="02020603050405020304" pitchFamily="18" charset="0"/>
              </a:rPr>
              <a:t>Bank Branches per Capita</a:t>
            </a:r>
          </a:p>
        </p:txBody>
      </p:sp>
      <p:grpSp>
        <p:nvGrpSpPr>
          <p:cNvPr id="3" name="Group 2"/>
          <p:cNvGrpSpPr/>
          <p:nvPr/>
        </p:nvGrpSpPr>
        <p:grpSpPr>
          <a:xfrm>
            <a:off x="795952" y="1083733"/>
            <a:ext cx="8406380" cy="5374122"/>
            <a:chOff x="2397087" y="610359"/>
            <a:chExt cx="7298972" cy="4752474"/>
          </a:xfrm>
        </p:grpSpPr>
        <p:pic>
          <p:nvPicPr>
            <p:cNvPr id="2" name="Picture 1"/>
            <p:cNvPicPr>
              <a:picLocks noChangeAspect="1"/>
            </p:cNvPicPr>
            <p:nvPr/>
          </p:nvPicPr>
          <p:blipFill rotWithShape="1">
            <a:blip r:embed="rId3"/>
            <a:srcRect l="14355" t="25801" r="54330" b="13786"/>
            <a:stretch/>
          </p:blipFill>
          <p:spPr>
            <a:xfrm>
              <a:off x="2397087" y="610359"/>
              <a:ext cx="7298972" cy="4752474"/>
            </a:xfrm>
            <a:prstGeom prst="rect">
              <a:avLst/>
            </a:prstGeom>
            <a:noFill/>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Oval 4"/>
            <p:cNvSpPr/>
            <p:nvPr/>
          </p:nvSpPr>
          <p:spPr>
            <a:xfrm>
              <a:off x="6124575" y="2600325"/>
              <a:ext cx="2809875" cy="247649"/>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71319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4160" t="25227" r="54403" b="14802"/>
          <a:stretch/>
        </p:blipFill>
        <p:spPr>
          <a:xfrm>
            <a:off x="725469" y="1007368"/>
            <a:ext cx="8569922" cy="5517609"/>
          </a:xfrm>
          <a:prstGeom prst="rect">
            <a:avLst/>
          </a:prstGeom>
        </p:spPr>
      </p:pic>
      <p:sp>
        <p:nvSpPr>
          <p:cNvPr id="5" name="TextBox 4"/>
          <p:cNvSpPr txBox="1"/>
          <p:nvPr/>
        </p:nvSpPr>
        <p:spPr>
          <a:xfrm>
            <a:off x="675212" y="223911"/>
            <a:ext cx="10995949" cy="646331"/>
          </a:xfrm>
          <a:prstGeom prst="rect">
            <a:avLst/>
          </a:prstGeom>
          <a:noFill/>
        </p:spPr>
        <p:txBody>
          <a:bodyPr wrap="square" rtlCol="0">
            <a:spAutoFit/>
          </a:bodyPr>
          <a:lstStyle/>
          <a:p>
            <a:r>
              <a:rPr lang="en-US" sz="3600" dirty="0">
                <a:latin typeface="+mj-lt"/>
                <a:cs typeface="Times New Roman" panose="02020603050405020304" pitchFamily="18" charset="0"/>
              </a:rPr>
              <a:t>Frequency of Banking Institutions</a:t>
            </a:r>
          </a:p>
        </p:txBody>
      </p:sp>
    </p:spTree>
    <p:extLst>
      <p:ext uri="{BB962C8B-B14F-4D97-AF65-F5344CB8AC3E}">
        <p14:creationId xmlns:p14="http://schemas.microsoft.com/office/powerpoint/2010/main" val="3348645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“Honey, I’m going to stop by the bank.”  </a:t>
            </a:r>
            <a:br>
              <a:rPr lang="en-US" dirty="0">
                <a:solidFill>
                  <a:schemeClr val="tx1"/>
                </a:solidFill>
              </a:rPr>
            </a:b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790224" y="1930400"/>
            <a:ext cx="5331012" cy="2844800"/>
          </a:xfrm>
          <a:prstGeom prst="rect">
            <a:avLst/>
          </a:prstGeom>
        </p:spPr>
      </p:pic>
      <p:pic>
        <p:nvPicPr>
          <p:cNvPr id="7" name="Picture 6"/>
          <p:cNvPicPr>
            <a:picLocks noChangeAspect="1"/>
          </p:cNvPicPr>
          <p:nvPr/>
        </p:nvPicPr>
        <p:blipFill>
          <a:blip r:embed="rId4"/>
          <a:stretch>
            <a:fillRect/>
          </a:stretch>
        </p:blipFill>
        <p:spPr>
          <a:xfrm>
            <a:off x="6526387" y="1907822"/>
            <a:ext cx="4796367" cy="3017387"/>
          </a:xfrm>
          <a:prstGeom prst="rect">
            <a:avLst/>
          </a:prstGeom>
        </p:spPr>
      </p:pic>
    </p:spTree>
    <p:extLst>
      <p:ext uri="{BB962C8B-B14F-4D97-AF65-F5344CB8AC3E}">
        <p14:creationId xmlns:p14="http://schemas.microsoft.com/office/powerpoint/2010/main" val="3556212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089" y="609600"/>
            <a:ext cx="9539110" cy="1320800"/>
          </a:xfrm>
        </p:spPr>
        <p:txBody>
          <a:bodyPr/>
          <a:lstStyle/>
          <a:p>
            <a:r>
              <a:rPr lang="en-US" dirty="0">
                <a:solidFill>
                  <a:schemeClr val="tx1"/>
                </a:solidFill>
              </a:rPr>
              <a:t>“Honey, I’m </a:t>
            </a:r>
            <a:r>
              <a:rPr lang="en-US" i="1" dirty="0">
                <a:solidFill>
                  <a:schemeClr val="tx1"/>
                </a:solidFill>
              </a:rPr>
              <a:t>still</a:t>
            </a:r>
            <a:r>
              <a:rPr lang="en-US" dirty="0">
                <a:solidFill>
                  <a:schemeClr val="tx1"/>
                </a:solidFill>
              </a:rPr>
              <a:t> going to stop by the bank.” </a:t>
            </a:r>
          </a:p>
        </p:txBody>
      </p:sp>
      <p:pic>
        <p:nvPicPr>
          <p:cNvPr id="2050" name="Picture 2"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2082" y="1270000"/>
            <a:ext cx="4904141" cy="5293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4362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chemeClr val="tx1"/>
                </a:solidFill>
              </a:rPr>
              <a:t>Cash is king. Or is it? </a:t>
            </a:r>
          </a:p>
        </p:txBody>
      </p:sp>
      <p:sp>
        <p:nvSpPr>
          <p:cNvPr id="8" name="Content Placeholder 7"/>
          <p:cNvSpPr>
            <a:spLocks noGrp="1"/>
          </p:cNvSpPr>
          <p:nvPr>
            <p:ph idx="1"/>
          </p:nvPr>
        </p:nvSpPr>
        <p:spPr/>
        <p:txBody>
          <a:bodyPr>
            <a:normAutofit fontScale="85000" lnSpcReduction="20000"/>
          </a:bodyPr>
          <a:lstStyle/>
          <a:p>
            <a:pPr>
              <a:buFont typeface="Wingdings" panose="05000000000000000000" pitchFamily="2" charset="2"/>
              <a:buChar char="Ø"/>
            </a:pPr>
            <a:r>
              <a:rPr lang="en-US" sz="2800" dirty="0" err="1"/>
              <a:t>FedCash</a:t>
            </a:r>
            <a:r>
              <a:rPr lang="en-US" sz="2800" baseline="30000" dirty="0"/>
              <a:t>®</a:t>
            </a:r>
            <a:r>
              <a:rPr lang="en-US" sz="2800" dirty="0"/>
              <a:t> Services </a:t>
            </a:r>
          </a:p>
          <a:p>
            <a:pPr>
              <a:buFont typeface="Wingdings" panose="05000000000000000000" pitchFamily="2" charset="2"/>
              <a:buChar char="Ø"/>
            </a:pPr>
            <a:r>
              <a:rPr lang="en-US" sz="2800" dirty="0"/>
              <a:t>The Diary of Consumer Payment Choice</a:t>
            </a:r>
          </a:p>
          <a:p>
            <a:pPr lvl="0">
              <a:buFont typeface="Wingdings" panose="05000000000000000000" pitchFamily="2" charset="2"/>
              <a:buChar char="Ø"/>
            </a:pPr>
            <a:r>
              <a:rPr lang="en-US" sz="2800" dirty="0"/>
              <a:t>Cash </a:t>
            </a:r>
          </a:p>
          <a:p>
            <a:pPr lvl="1">
              <a:buFont typeface="Wingdings" panose="05000000000000000000" pitchFamily="2" charset="2"/>
              <a:buChar char="Ø"/>
            </a:pPr>
            <a:r>
              <a:rPr lang="en-US" sz="2800" dirty="0"/>
              <a:t>continues to be the most frequently used consumer payment instrument</a:t>
            </a:r>
          </a:p>
          <a:p>
            <a:pPr lvl="1">
              <a:buFont typeface="Wingdings" panose="05000000000000000000" pitchFamily="2" charset="2"/>
              <a:buChar char="Ø"/>
            </a:pPr>
            <a:r>
              <a:rPr lang="en-US" sz="2800" dirty="0"/>
              <a:t>is widely used in a variety of circumstances</a:t>
            </a:r>
          </a:p>
          <a:p>
            <a:pPr lvl="1">
              <a:buFont typeface="Wingdings" panose="05000000000000000000" pitchFamily="2" charset="2"/>
              <a:buChar char="Ø"/>
            </a:pPr>
            <a:r>
              <a:rPr lang="en-US" sz="2800" dirty="0"/>
              <a:t>dominates small-value transactions</a:t>
            </a:r>
          </a:p>
          <a:p>
            <a:pPr lvl="0">
              <a:buFont typeface="Wingdings" panose="05000000000000000000" pitchFamily="2" charset="2"/>
              <a:buChar char="Ø"/>
            </a:pPr>
            <a:r>
              <a:rPr lang="en-US" sz="2800" dirty="0"/>
              <a:t>The average value of cash holdings has grown</a:t>
            </a:r>
          </a:p>
          <a:p>
            <a:pPr marL="0" indent="0">
              <a:buNone/>
            </a:pPr>
            <a:endParaRPr lang="en-US" dirty="0"/>
          </a:p>
          <a:p>
            <a:pPr marL="0" indent="0">
              <a:buNone/>
            </a:pPr>
            <a:r>
              <a:rPr lang="en-US" sz="2000" dirty="0"/>
              <a:t> </a:t>
            </a:r>
          </a:p>
        </p:txBody>
      </p:sp>
    </p:spTree>
    <p:extLst>
      <p:ext uri="{BB962C8B-B14F-4D97-AF65-F5344CB8AC3E}">
        <p14:creationId xmlns:p14="http://schemas.microsoft.com/office/powerpoint/2010/main" val="561797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Cash is king. Or is it? </a:t>
            </a:r>
          </a:p>
        </p:txBody>
      </p:sp>
      <p:sp>
        <p:nvSpPr>
          <p:cNvPr id="3" name="Content Placeholder 2"/>
          <p:cNvSpPr>
            <a:spLocks noGrp="1"/>
          </p:cNvSpPr>
          <p:nvPr>
            <p:ph idx="1"/>
          </p:nvPr>
        </p:nvSpPr>
        <p:spPr>
          <a:xfrm>
            <a:off x="677334" y="2200346"/>
            <a:ext cx="8596668" cy="1570143"/>
          </a:xfrm>
        </p:spPr>
        <p:txBody>
          <a:bodyPr>
            <a:normAutofit fontScale="92500" lnSpcReduction="10000"/>
          </a:bodyPr>
          <a:lstStyle/>
          <a:p>
            <a:pPr>
              <a:buFont typeface="Wingdings" panose="05000000000000000000" pitchFamily="2" charset="2"/>
              <a:buChar char="Ø"/>
            </a:pPr>
            <a:r>
              <a:rPr lang="en-US" sz="2600" dirty="0"/>
              <a:t>Cash is facing competition from other payment instruments.</a:t>
            </a:r>
          </a:p>
          <a:p>
            <a:pPr>
              <a:buFont typeface="Wingdings" panose="05000000000000000000" pitchFamily="2" charset="2"/>
              <a:buChar char="Ø"/>
            </a:pPr>
            <a:r>
              <a:rPr lang="en-US" sz="2600" dirty="0"/>
              <a:t>Income has a strong influence on payment preference but not on cash use.</a:t>
            </a:r>
          </a:p>
          <a:p>
            <a:endParaRPr lang="en-US" dirty="0"/>
          </a:p>
        </p:txBody>
      </p:sp>
      <p:sp>
        <p:nvSpPr>
          <p:cNvPr id="6" name="TextBox 5"/>
          <p:cNvSpPr txBox="1"/>
          <p:nvPr/>
        </p:nvSpPr>
        <p:spPr>
          <a:xfrm>
            <a:off x="1873955" y="3872088"/>
            <a:ext cx="4210755" cy="1692771"/>
          </a:xfrm>
          <a:prstGeom prst="rect">
            <a:avLst/>
          </a:prstGeom>
          <a:noFill/>
        </p:spPr>
        <p:txBody>
          <a:bodyPr wrap="square" rtlCol="0">
            <a:spAutoFit/>
          </a:bodyPr>
          <a:lstStyle/>
          <a:p>
            <a:pPr algn="ctr"/>
            <a:r>
              <a:rPr lang="en-US" sz="3200" dirty="0"/>
              <a:t>48%</a:t>
            </a:r>
          </a:p>
          <a:p>
            <a:r>
              <a:rPr lang="en-US" dirty="0"/>
              <a:t>Consumer use of debit and credit cards account for 48 percent of all reported transactions in the 2015 data. </a:t>
            </a:r>
          </a:p>
          <a:p>
            <a:endParaRPr lang="en-US" dirty="0"/>
          </a:p>
        </p:txBody>
      </p:sp>
    </p:spTree>
    <p:extLst>
      <p:ext uri="{BB962C8B-B14F-4D97-AF65-F5344CB8AC3E}">
        <p14:creationId xmlns:p14="http://schemas.microsoft.com/office/powerpoint/2010/main" val="3137602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2"/>
                </a:solidFill>
              </a:rPr>
              <a:t>Making Good on the Promise of Technology for Rural America</a:t>
            </a:r>
          </a:p>
        </p:txBody>
      </p:sp>
      <p:sp>
        <p:nvSpPr>
          <p:cNvPr id="3" name="Content Placeholder 2"/>
          <p:cNvSpPr>
            <a:spLocks noGrp="1"/>
          </p:cNvSpPr>
          <p:nvPr>
            <p:ph idx="1"/>
          </p:nvPr>
        </p:nvSpPr>
        <p:spPr>
          <a:xfrm>
            <a:off x="677334" y="2183167"/>
            <a:ext cx="8596668" cy="4082165"/>
          </a:xfrm>
        </p:spPr>
        <p:txBody>
          <a:bodyPr>
            <a:normAutofit/>
          </a:bodyPr>
          <a:lstStyle/>
          <a:p>
            <a:pPr>
              <a:buFont typeface="Wingdings" panose="05000000000000000000" pitchFamily="2" charset="2"/>
              <a:buChar char="Ø"/>
            </a:pPr>
            <a:r>
              <a:rPr lang="en-US" sz="3200" dirty="0"/>
              <a:t>Mobile banking usage in non-metro areas:  </a:t>
            </a:r>
          </a:p>
          <a:p>
            <a:pPr marL="0" indent="0">
              <a:buNone/>
            </a:pPr>
            <a:r>
              <a:rPr lang="en-US" dirty="0"/>
              <a:t>	</a:t>
            </a:r>
          </a:p>
          <a:p>
            <a:pPr lvl="1">
              <a:buFont typeface="Wingdings" panose="05000000000000000000" pitchFamily="2" charset="2"/>
              <a:buChar char="Ø"/>
            </a:pPr>
            <a:r>
              <a:rPr lang="en-US" sz="3000" dirty="0"/>
              <a:t>33% of residents used mobile banking</a:t>
            </a:r>
          </a:p>
          <a:p>
            <a:pPr lvl="1">
              <a:buFont typeface="Wingdings" panose="05000000000000000000" pitchFamily="2" charset="2"/>
              <a:buChar char="Ø"/>
            </a:pPr>
            <a:r>
              <a:rPr lang="en-US" sz="3000" dirty="0"/>
              <a:t>17% used mobile payments	</a:t>
            </a:r>
          </a:p>
        </p:txBody>
      </p:sp>
    </p:spTree>
    <p:extLst>
      <p:ext uri="{BB962C8B-B14F-4D97-AF65-F5344CB8AC3E}">
        <p14:creationId xmlns:p14="http://schemas.microsoft.com/office/powerpoint/2010/main" val="8848660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865</TotalTime>
  <Words>1830</Words>
  <Application>Microsoft Office PowerPoint</Application>
  <PresentationFormat>Widescreen</PresentationFormat>
  <Paragraphs>100</Paragraphs>
  <Slides>12</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Times New Roman</vt:lpstr>
      <vt:lpstr>Trebuchet MS</vt:lpstr>
      <vt:lpstr>Wingdings</vt:lpstr>
      <vt:lpstr>Wingdings 3</vt:lpstr>
      <vt:lpstr>Facet</vt:lpstr>
      <vt:lpstr>Banking in Rural America Consumer Perspectives </vt:lpstr>
      <vt:lpstr>PowerPoint Presentation</vt:lpstr>
      <vt:lpstr>PowerPoint Presentation</vt:lpstr>
      <vt:lpstr>PowerPoint Presentation</vt:lpstr>
      <vt:lpstr>“Honey, I’m going to stop by the bank.”   </vt:lpstr>
      <vt:lpstr>“Honey, I’m still going to stop by the bank.” </vt:lpstr>
      <vt:lpstr>Cash is king. Or is it? </vt:lpstr>
      <vt:lpstr>Cash is king. Or is it? </vt:lpstr>
      <vt:lpstr>Making Good on the Promise of Technology for Rural America</vt:lpstr>
      <vt:lpstr>Making Good on the Promise of Technology for Rural America</vt:lpstr>
      <vt:lpstr>Making Good on the Promise of Technology for Rural America</vt:lpstr>
      <vt:lpstr>Branch Closures and Lending to the Smallest Small Businesses</vt:lpstr>
    </vt:vector>
  </TitlesOfParts>
  <Company>Federal Reserve Board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Shifts in the Landscape of Small Business Lending</dc:title>
  <dc:creator>Barbara Lipman</dc:creator>
  <cp:lastModifiedBy>Tanya Wolfram</cp:lastModifiedBy>
  <cp:revision>30</cp:revision>
  <cp:lastPrinted>2017-02-10T18:13:13Z</cp:lastPrinted>
  <dcterms:created xsi:type="dcterms:W3CDTF">2017-02-10T17:39:11Z</dcterms:created>
  <dcterms:modified xsi:type="dcterms:W3CDTF">2017-02-15T19:00:15Z</dcterms:modified>
</cp:coreProperties>
</file>